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256" r:id="rId2"/>
    <p:sldId id="439" r:id="rId3"/>
    <p:sldId id="349" r:id="rId4"/>
    <p:sldId id="398" r:id="rId5"/>
    <p:sldId id="399" r:id="rId6"/>
    <p:sldId id="433" r:id="rId7"/>
    <p:sldId id="420" r:id="rId8"/>
    <p:sldId id="445" r:id="rId9"/>
    <p:sldId id="317" r:id="rId10"/>
    <p:sldId id="318" r:id="rId11"/>
    <p:sldId id="338" r:id="rId12"/>
    <p:sldId id="362" r:id="rId13"/>
    <p:sldId id="361" r:id="rId14"/>
    <p:sldId id="400" r:id="rId15"/>
    <p:sldId id="288" r:id="rId16"/>
    <p:sldId id="443" r:id="rId17"/>
    <p:sldId id="441" r:id="rId18"/>
    <p:sldId id="424" r:id="rId19"/>
    <p:sldId id="405" r:id="rId20"/>
    <p:sldId id="413" r:id="rId21"/>
    <p:sldId id="406" r:id="rId22"/>
    <p:sldId id="401" r:id="rId23"/>
    <p:sldId id="442" r:id="rId24"/>
    <p:sldId id="421" r:id="rId25"/>
    <p:sldId id="397" r:id="rId26"/>
    <p:sldId id="402" r:id="rId27"/>
    <p:sldId id="438" r:id="rId28"/>
    <p:sldId id="436" r:id="rId29"/>
    <p:sldId id="429" r:id="rId30"/>
    <p:sldId id="446" r:id="rId31"/>
    <p:sldId id="415" r:id="rId32"/>
    <p:sldId id="440" r:id="rId33"/>
    <p:sldId id="447" r:id="rId3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4" frameSlides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765" autoAdjust="0"/>
    <p:restoredTop sz="94394" autoAdjust="0"/>
  </p:normalViewPr>
  <p:slideViewPr>
    <p:cSldViewPr snapToGrid="0">
      <p:cViewPr>
        <p:scale>
          <a:sx n="66" d="100"/>
          <a:sy n="66" d="100"/>
        </p:scale>
        <p:origin x="750" y="13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750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-6354"/>
    </p:cViewPr>
  </p:sorterViewPr>
  <p:notesViewPr>
    <p:cSldViewPr snapToGrid="0">
      <p:cViewPr>
        <p:scale>
          <a:sx n="70" d="100"/>
          <a:sy n="70" d="100"/>
        </p:scale>
        <p:origin x="1560" y="-3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8BE505E-9B53-42C6-8A78-B3086436D9CC}" type="doc">
      <dgm:prSet loTypeId="urn:microsoft.com/office/officeart/2005/8/layout/cycle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14209FD-4F24-4430-B575-EB4E5DF0D7B9}">
      <dgm:prSet phldrT="[Text]" custT="1"/>
      <dgm:spPr/>
      <dgm:t>
        <a:bodyPr/>
        <a:lstStyle/>
        <a:p>
          <a:r>
            <a:rPr lang="ru-RU" sz="2400" dirty="0" smtClean="0">
              <a:latin typeface="Arial" panose="020B0604020202020204" pitchFamily="34" charset="0"/>
              <a:cs typeface="Arial" panose="020B0604020202020204" pitchFamily="34" charset="0"/>
            </a:rPr>
            <a:t>Стимулиру-ющая среда </a:t>
          </a:r>
          <a:endParaRPr lang="en-US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876A77B-E26B-4F2A-B8E6-B647C2868032}" type="parTrans" cxnId="{0D312FBC-A9B8-4530-963B-05051CB3A465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DBAB674-A8B9-4855-90A7-7AF6411ACA27}" type="sibTrans" cxnId="{0D312FBC-A9B8-4530-963B-05051CB3A465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923BF40-3CF2-458A-8394-E52CD2417AAA}">
      <dgm:prSet phldrT="[Text]" custT="1"/>
      <dgm:spPr/>
      <dgm:t>
        <a:bodyPr/>
        <a:lstStyle/>
        <a:p>
          <a:r>
            <a:rPr lang="ru-RU" sz="2400" dirty="0" smtClean="0">
              <a:latin typeface="Arial" panose="020B0604020202020204" pitchFamily="34" charset="0"/>
              <a:cs typeface="Arial" panose="020B0604020202020204" pitchFamily="34" charset="0"/>
            </a:rPr>
            <a:t>Участие государства</a:t>
          </a:r>
          <a:endParaRPr lang="en-US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89FA00B-30AD-4EEB-B113-5249AC6FC570}" type="parTrans" cxnId="{2F566C17-6CCF-452D-90E6-D9E6E1FDEBCB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0C330CF-FDF1-471B-9646-746031B02171}" type="sibTrans" cxnId="{2F566C17-6CCF-452D-90E6-D9E6E1FDEBCB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BD2F0D5-1DCD-442F-B1C4-FC5B4F15A4F3}">
      <dgm:prSet phldrT="[Text]" custT="1"/>
      <dgm:spPr>
        <a:solidFill>
          <a:schemeClr val="accent1"/>
        </a:solidFill>
      </dgm:spPr>
      <dgm:t>
        <a:bodyPr/>
        <a:lstStyle/>
        <a:p>
          <a:r>
            <a:rPr lang="ru-RU" sz="2400" dirty="0" smtClean="0">
              <a:latin typeface="Arial" panose="020B0604020202020204" pitchFamily="34" charset="0"/>
              <a:cs typeface="Arial" panose="020B0604020202020204" pitchFamily="34" charset="0"/>
            </a:rPr>
            <a:t>Рыночный анализ</a:t>
          </a:r>
          <a:endParaRPr lang="en-US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9BC1D1A-3A61-4258-A132-D87BB52379F5}" type="parTrans" cxnId="{E83A3E70-1ECA-4B3C-AABC-0632DB40285E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798635D-6FAE-4207-8F55-77D91116BBB9}" type="sibTrans" cxnId="{E83A3E70-1ECA-4B3C-AABC-0632DB40285E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20AC5F9-D711-4D8F-98EA-4FEA34B3661B}">
      <dgm:prSet phldrT="[Text]" custT="1"/>
      <dgm:spPr>
        <a:solidFill>
          <a:schemeClr val="accent1"/>
        </a:solidFill>
        <a:ln>
          <a:solidFill>
            <a:schemeClr val="tx1"/>
          </a:solidFill>
        </a:ln>
      </dgm:spPr>
      <dgm:t>
        <a:bodyPr/>
        <a:lstStyle/>
        <a:p>
          <a:r>
            <a:rPr lang="ru-RU" sz="2400" dirty="0" smtClean="0">
              <a:latin typeface="Arial" panose="020B0604020202020204" pitchFamily="34" charset="0"/>
              <a:cs typeface="Arial" panose="020B0604020202020204" pitchFamily="34" charset="0"/>
            </a:rPr>
            <a:t>Процедуры закупа</a:t>
          </a:r>
          <a:endParaRPr lang="en-US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C7839E5-8123-4B73-BA7A-12CE2EF4321C}" type="parTrans" cxnId="{2E3ADD8F-56AB-4AC9-A33F-5A6BA01AE95A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FB8AE59-64D4-44A3-8698-0A670DC73354}" type="sibTrans" cxnId="{2E3ADD8F-56AB-4AC9-A33F-5A6BA01AE95A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D49CC5E-CEF4-427D-9DB1-E04228340A6D}">
      <dgm:prSet phldrT="[Text]" custT="1"/>
      <dgm:spPr/>
      <dgm:t>
        <a:bodyPr/>
        <a:lstStyle/>
        <a:p>
          <a:r>
            <a:rPr lang="ru-RU" sz="2400" dirty="0" smtClean="0">
              <a:latin typeface="Arial" panose="020B0604020202020204" pitchFamily="34" charset="0"/>
              <a:cs typeface="Arial" panose="020B0604020202020204" pitchFamily="34" charset="0"/>
            </a:rPr>
            <a:t>Определение проекта</a:t>
          </a:r>
          <a:endParaRPr lang="en-US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31F6E3D-6E37-4B3C-8309-A37B1CCB3550}" type="parTrans" cxnId="{E1637C9C-71C0-44B4-A09C-3530E84DF4D4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807BCEF-8EEC-4F64-B250-62C46A0D640E}" type="sibTrans" cxnId="{E1637C9C-71C0-44B4-A09C-3530E84DF4D4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20CBDC6-5B7A-4C02-A39E-17E7E32B281A}">
      <dgm:prSet phldrT="[Text]" custT="1"/>
      <dgm:spPr/>
      <dgm:t>
        <a:bodyPr/>
        <a:lstStyle/>
        <a:p>
          <a:r>
            <a:rPr lang="ru-RU" sz="2400" dirty="0" smtClean="0">
              <a:latin typeface="Arial" panose="020B0604020202020204" pitchFamily="34" charset="0"/>
              <a:cs typeface="Arial" panose="020B0604020202020204" pitchFamily="34" charset="0"/>
            </a:rPr>
            <a:t>Определение возможностей по финансированию проекта</a:t>
          </a:r>
          <a:endParaRPr lang="en-US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D7E49BE-C974-40C0-BA38-87C6DC00FEEC}" type="parTrans" cxnId="{777A89F9-921A-4CEB-A6E4-E6ADAD895E50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C07A793-55F4-4645-B9BF-BC5980296580}" type="sibTrans" cxnId="{777A89F9-921A-4CEB-A6E4-E6ADAD895E50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3A0B4C6-B55E-43E9-9EE1-9576F9F03EDD}">
      <dgm:prSet phldrT="[Text]" custT="1"/>
      <dgm:spPr/>
      <dgm:t>
        <a:bodyPr/>
        <a:lstStyle/>
        <a:p>
          <a:r>
            <a:rPr lang="ru-RU" sz="2400" dirty="0" smtClean="0">
              <a:latin typeface="Arial" panose="020B0604020202020204" pitchFamily="34" charset="0"/>
              <a:cs typeface="Arial" panose="020B0604020202020204" pitchFamily="34" charset="0"/>
            </a:rPr>
            <a:t>Обоснование проекта</a:t>
          </a:r>
          <a:endParaRPr lang="en-US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27BB2BD-C9DC-4176-BA6D-72CF97E06315}" type="parTrans" cxnId="{8FED45E0-CC12-412B-B732-751C8A6C5666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1BA541C-5C0C-402D-92D2-76FF37BB299D}" type="sibTrans" cxnId="{8FED45E0-CC12-412B-B732-751C8A6C5666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CDD0BDF-96D5-4A32-9FA4-34EA310CC9D5}">
      <dgm:prSet phldrT="[Text]" custT="1"/>
      <dgm:spPr/>
      <dgm:t>
        <a:bodyPr/>
        <a:lstStyle/>
        <a:p>
          <a:r>
            <a:rPr lang="ru-RU" sz="2400" dirty="0" smtClean="0">
              <a:latin typeface="Arial" panose="020B0604020202020204" pitchFamily="34" charset="0"/>
              <a:cs typeface="Arial" panose="020B0604020202020204" pitchFamily="34" charset="0"/>
            </a:rPr>
            <a:t>Управление проектом</a:t>
          </a:r>
          <a:endParaRPr lang="en-US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E2CA6D1-B2C2-4909-BCA8-148496ACF488}" type="sibTrans" cxnId="{DC73E9CA-D98D-4E19-8A5C-2F848038E5D0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51255EB-33B1-4260-ABDE-4A6946635B7B}" type="parTrans" cxnId="{DC73E9CA-D98D-4E19-8A5C-2F848038E5D0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09DC240-EA1D-49AF-B7CC-ADEBDBFE601E}">
      <dgm:prSet phldrT="[Text]" custT="1"/>
      <dgm:spPr>
        <a:solidFill>
          <a:schemeClr val="accent1"/>
        </a:solidFill>
      </dgm:spPr>
      <dgm:t>
        <a:bodyPr/>
        <a:lstStyle/>
        <a:p>
          <a:r>
            <a:rPr lang="ru-RU" sz="2200" dirty="0" smtClean="0">
              <a:latin typeface="Arial" panose="020B0604020202020204" pitchFamily="34" charset="0"/>
              <a:cs typeface="Arial" panose="020B0604020202020204" pitchFamily="34" charset="0"/>
            </a:rPr>
            <a:t>Поддержка заинтересованных сторон</a:t>
          </a:r>
          <a:endParaRPr lang="en-US" sz="22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CD68F6E-0E77-485E-AEC1-61B0A968C9E5}" type="parTrans" cxnId="{13F3732F-315A-49A7-8887-7FCD351BD243}">
      <dgm:prSet/>
      <dgm:spPr/>
      <dgm:t>
        <a:bodyPr/>
        <a:lstStyle/>
        <a:p>
          <a:endParaRPr lang="en-US"/>
        </a:p>
      </dgm:t>
    </dgm:pt>
    <dgm:pt modelId="{63CB018C-9FE2-4416-B548-2ABAAF744E72}" type="sibTrans" cxnId="{13F3732F-315A-49A7-8887-7FCD351BD243}">
      <dgm:prSet/>
      <dgm:spPr/>
      <dgm:t>
        <a:bodyPr/>
        <a:lstStyle/>
        <a:p>
          <a:endParaRPr lang="en-US"/>
        </a:p>
      </dgm:t>
    </dgm:pt>
    <dgm:pt modelId="{52FCA05E-2314-430B-987D-986CAD8C1527}" type="pres">
      <dgm:prSet presAssocID="{08BE505E-9B53-42C6-8A78-B3086436D9CC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71791CC-BCFF-4288-9817-08C0D45FF848}" type="pres">
      <dgm:prSet presAssocID="{514209FD-4F24-4430-B575-EB4E5DF0D7B9}" presName="node" presStyleLbl="node1" presStyleIdx="0" presStyleCnt="9" custScaleX="182967" custScaleY="126387" custRadScaleRad="100042" custRadScaleInc="-1251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082F965-F5E9-48EE-BFF6-4CA4E6BB9144}" type="pres">
      <dgm:prSet presAssocID="{514209FD-4F24-4430-B575-EB4E5DF0D7B9}" presName="spNode" presStyleCnt="0"/>
      <dgm:spPr/>
    </dgm:pt>
    <dgm:pt modelId="{DBD6969C-337E-42EB-9690-A62B09ED3694}" type="pres">
      <dgm:prSet presAssocID="{5DBAB674-A8B9-4855-90A7-7AF6411ACA27}" presName="sibTrans" presStyleLbl="sibTrans1D1" presStyleIdx="0" presStyleCnt="9"/>
      <dgm:spPr/>
      <dgm:t>
        <a:bodyPr/>
        <a:lstStyle/>
        <a:p>
          <a:endParaRPr lang="en-US"/>
        </a:p>
      </dgm:t>
    </dgm:pt>
    <dgm:pt modelId="{E3061A56-100E-460E-AD8D-6A7C5EF58460}" type="pres">
      <dgm:prSet presAssocID="{2D49CC5E-CEF4-427D-9DB1-E04228340A6D}" presName="node" presStyleLbl="node1" presStyleIdx="1" presStyleCnt="9" custScaleX="217282" custScaleY="118773" custRadScaleRad="91705" custRadScaleInc="7165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E03657D-DE45-4860-BB00-1380294C075F}" type="pres">
      <dgm:prSet presAssocID="{2D49CC5E-CEF4-427D-9DB1-E04228340A6D}" presName="spNode" presStyleCnt="0"/>
      <dgm:spPr/>
    </dgm:pt>
    <dgm:pt modelId="{DF26624E-F007-4E3B-81C8-32EB2A827E6B}" type="pres">
      <dgm:prSet presAssocID="{8807BCEF-8EEC-4F64-B250-62C46A0D640E}" presName="sibTrans" presStyleLbl="sibTrans1D1" presStyleIdx="1" presStyleCnt="9"/>
      <dgm:spPr/>
      <dgm:t>
        <a:bodyPr/>
        <a:lstStyle/>
        <a:p>
          <a:endParaRPr lang="en-US"/>
        </a:p>
      </dgm:t>
    </dgm:pt>
    <dgm:pt modelId="{801ECCDD-DEEE-467A-B9DB-1FCFBE5CFF6E}" type="pres">
      <dgm:prSet presAssocID="{120CBDC6-5B7A-4C02-A39E-17E7E32B281A}" presName="node" presStyleLbl="node1" presStyleIdx="2" presStyleCnt="9" custScaleX="283469" custScaleY="187697" custRadScaleRad="90154" custRadScaleInc="3383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0C7106D-BA54-47DC-896C-E4EC8B5D6357}" type="pres">
      <dgm:prSet presAssocID="{120CBDC6-5B7A-4C02-A39E-17E7E32B281A}" presName="spNode" presStyleCnt="0"/>
      <dgm:spPr/>
    </dgm:pt>
    <dgm:pt modelId="{8E7AC69C-4001-4295-8D71-74508CEEA1BB}" type="pres">
      <dgm:prSet presAssocID="{4C07A793-55F4-4645-B9BF-BC5980296580}" presName="sibTrans" presStyleLbl="sibTrans1D1" presStyleIdx="2" presStyleCnt="9"/>
      <dgm:spPr/>
      <dgm:t>
        <a:bodyPr/>
        <a:lstStyle/>
        <a:p>
          <a:endParaRPr lang="en-US"/>
        </a:p>
      </dgm:t>
    </dgm:pt>
    <dgm:pt modelId="{C30F8323-E05B-4BDA-A595-E36918195F34}" type="pres">
      <dgm:prSet presAssocID="{53A0B4C6-B55E-43E9-9EE1-9576F9F03EDD}" presName="node" presStyleLbl="node1" presStyleIdx="3" presStyleCnt="9" custScaleX="209856" custScaleY="132861" custRadScaleRad="90711" custRadScaleInc="-140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05BC9EC-0B05-4FCE-9DD2-F379219DF94D}" type="pres">
      <dgm:prSet presAssocID="{53A0B4C6-B55E-43E9-9EE1-9576F9F03EDD}" presName="spNode" presStyleCnt="0"/>
      <dgm:spPr/>
    </dgm:pt>
    <dgm:pt modelId="{B1BC995F-17B4-41CC-8BC5-25683AFDBA67}" type="pres">
      <dgm:prSet presAssocID="{A1BA541C-5C0C-402D-92D2-76FF37BB299D}" presName="sibTrans" presStyleLbl="sibTrans1D1" presStyleIdx="3" presStyleCnt="9"/>
      <dgm:spPr/>
      <dgm:t>
        <a:bodyPr/>
        <a:lstStyle/>
        <a:p>
          <a:endParaRPr lang="en-US"/>
        </a:p>
      </dgm:t>
    </dgm:pt>
    <dgm:pt modelId="{553EB1E1-5871-4A75-A605-706FBE72100D}" type="pres">
      <dgm:prSet presAssocID="{4923BF40-3CF2-458A-8394-E52CD2417AAA}" presName="node" presStyleLbl="node1" presStyleIdx="4" presStyleCnt="9" custScaleX="193529" custScaleY="120115" custRadScaleRad="95066" custRadScaleInc="-4009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C180A50-606A-4A69-AAAD-67FC290DB705}" type="pres">
      <dgm:prSet presAssocID="{4923BF40-3CF2-458A-8394-E52CD2417AAA}" presName="spNode" presStyleCnt="0"/>
      <dgm:spPr/>
    </dgm:pt>
    <dgm:pt modelId="{61EF73D4-6C93-4A4E-9173-6BBDB612F4B5}" type="pres">
      <dgm:prSet presAssocID="{10C330CF-FDF1-471B-9646-746031B02171}" presName="sibTrans" presStyleLbl="sibTrans1D1" presStyleIdx="4" presStyleCnt="9"/>
      <dgm:spPr/>
      <dgm:t>
        <a:bodyPr/>
        <a:lstStyle/>
        <a:p>
          <a:endParaRPr lang="en-US"/>
        </a:p>
      </dgm:t>
    </dgm:pt>
    <dgm:pt modelId="{265EFE53-A341-4D85-92D9-5DB4DDB85BF8}" type="pres">
      <dgm:prSet presAssocID="{1BD2F0D5-1DCD-442F-B1C4-FC5B4F15A4F3}" presName="node" presStyleLbl="node1" presStyleIdx="5" presStyleCnt="9" custScaleX="200435" custScaleY="123876" custRadScaleRad="94640" custRadScaleInc="7450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8AFE943-AE17-4CDC-8E2C-63FFABFC9BC2}" type="pres">
      <dgm:prSet presAssocID="{1BD2F0D5-1DCD-442F-B1C4-FC5B4F15A4F3}" presName="spNode" presStyleCnt="0"/>
      <dgm:spPr/>
    </dgm:pt>
    <dgm:pt modelId="{67A03D22-9243-4BBF-AEF7-924DA8172CDA}" type="pres">
      <dgm:prSet presAssocID="{A798635D-6FAE-4207-8F55-77D91116BBB9}" presName="sibTrans" presStyleLbl="sibTrans1D1" presStyleIdx="5" presStyleCnt="9"/>
      <dgm:spPr/>
      <dgm:t>
        <a:bodyPr/>
        <a:lstStyle/>
        <a:p>
          <a:endParaRPr lang="en-US"/>
        </a:p>
      </dgm:t>
    </dgm:pt>
    <dgm:pt modelId="{DB891888-C201-414B-B3B9-13990B56F8D2}" type="pres">
      <dgm:prSet presAssocID="{F09DC240-EA1D-49AF-B7CC-ADEBDBFE601E}" presName="node" presStyleLbl="node1" presStyleIdx="6" presStyleCnt="9" custScaleX="264998" custScaleY="140991" custRadScaleRad="91898" custRadScaleInc="3995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EC9B990-6B6E-4D32-8187-66BA4CD19D5B}" type="pres">
      <dgm:prSet presAssocID="{F09DC240-EA1D-49AF-B7CC-ADEBDBFE601E}" presName="spNode" presStyleCnt="0"/>
      <dgm:spPr/>
    </dgm:pt>
    <dgm:pt modelId="{CEAA4D20-2573-48FE-BD61-2221F2D65C91}" type="pres">
      <dgm:prSet presAssocID="{63CB018C-9FE2-4416-B548-2ABAAF744E72}" presName="sibTrans" presStyleLbl="sibTrans1D1" presStyleIdx="6" presStyleCnt="9"/>
      <dgm:spPr/>
      <dgm:t>
        <a:bodyPr/>
        <a:lstStyle/>
        <a:p>
          <a:endParaRPr lang="en-US"/>
        </a:p>
      </dgm:t>
    </dgm:pt>
    <dgm:pt modelId="{84D28DC1-2DBE-443C-AD66-8C995FC385E4}" type="pres">
      <dgm:prSet presAssocID="{D20AC5F9-D711-4D8F-98EA-4FEA34B3661B}" presName="node" presStyleLbl="node1" presStyleIdx="7" presStyleCnt="9" custScaleX="192307" custScaleY="130170" custRadScaleRad="99976" custRadScaleInc="-1688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A74DEB8-75CA-4137-8639-1216A141543D}" type="pres">
      <dgm:prSet presAssocID="{D20AC5F9-D711-4D8F-98EA-4FEA34B3661B}" presName="spNode" presStyleCnt="0"/>
      <dgm:spPr/>
    </dgm:pt>
    <dgm:pt modelId="{1248A679-922A-49AC-9D86-112337F4FBEA}" type="pres">
      <dgm:prSet presAssocID="{9FB8AE59-64D4-44A3-8698-0A670DC73354}" presName="sibTrans" presStyleLbl="sibTrans1D1" presStyleIdx="7" presStyleCnt="9"/>
      <dgm:spPr/>
      <dgm:t>
        <a:bodyPr/>
        <a:lstStyle/>
        <a:p>
          <a:endParaRPr lang="en-US"/>
        </a:p>
      </dgm:t>
    </dgm:pt>
    <dgm:pt modelId="{FD871465-95E4-4ABB-9DBE-AC15B4793399}" type="pres">
      <dgm:prSet presAssocID="{3CDD0BDF-96D5-4A32-9FA4-34EA310CC9D5}" presName="node" presStyleLbl="node1" presStyleIdx="8" presStyleCnt="9" custScaleX="188975" custScaleY="125985" custRadScaleRad="101469" custRadScaleInc="-8667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0CEEEE7-14B4-4506-AE11-05E97CF37A59}" type="pres">
      <dgm:prSet presAssocID="{3CDD0BDF-96D5-4A32-9FA4-34EA310CC9D5}" presName="spNode" presStyleCnt="0"/>
      <dgm:spPr/>
    </dgm:pt>
    <dgm:pt modelId="{966D4893-3B4B-4C0C-AE1D-ECA585676029}" type="pres">
      <dgm:prSet presAssocID="{1E2CA6D1-B2C2-4909-BCA8-148496ACF488}" presName="sibTrans" presStyleLbl="sibTrans1D1" presStyleIdx="8" presStyleCnt="9"/>
      <dgm:spPr/>
      <dgm:t>
        <a:bodyPr/>
        <a:lstStyle/>
        <a:p>
          <a:endParaRPr lang="en-US"/>
        </a:p>
      </dgm:t>
    </dgm:pt>
  </dgm:ptLst>
  <dgm:cxnLst>
    <dgm:cxn modelId="{AEC67765-FD6D-41CC-9074-0399FA826922}" type="presOf" srcId="{8807BCEF-8EEC-4F64-B250-62C46A0D640E}" destId="{DF26624E-F007-4E3B-81C8-32EB2A827E6B}" srcOrd="0" destOrd="0" presId="urn:microsoft.com/office/officeart/2005/8/layout/cycle6"/>
    <dgm:cxn modelId="{13F3732F-315A-49A7-8887-7FCD351BD243}" srcId="{08BE505E-9B53-42C6-8A78-B3086436D9CC}" destId="{F09DC240-EA1D-49AF-B7CC-ADEBDBFE601E}" srcOrd="6" destOrd="0" parTransId="{FCD68F6E-0E77-485E-AEC1-61B0A968C9E5}" sibTransId="{63CB018C-9FE2-4416-B548-2ABAAF744E72}"/>
    <dgm:cxn modelId="{E83A3E70-1ECA-4B3C-AABC-0632DB40285E}" srcId="{08BE505E-9B53-42C6-8A78-B3086436D9CC}" destId="{1BD2F0D5-1DCD-442F-B1C4-FC5B4F15A4F3}" srcOrd="5" destOrd="0" parTransId="{99BC1D1A-3A61-4258-A132-D87BB52379F5}" sibTransId="{A798635D-6FAE-4207-8F55-77D91116BBB9}"/>
    <dgm:cxn modelId="{7BF8EAFD-56AB-43FA-A3FE-BEBC48019637}" type="presOf" srcId="{4923BF40-3CF2-458A-8394-E52CD2417AAA}" destId="{553EB1E1-5871-4A75-A605-706FBE72100D}" srcOrd="0" destOrd="0" presId="urn:microsoft.com/office/officeart/2005/8/layout/cycle6"/>
    <dgm:cxn modelId="{C0429371-0638-4D18-B334-100A7C171868}" type="presOf" srcId="{08BE505E-9B53-42C6-8A78-B3086436D9CC}" destId="{52FCA05E-2314-430B-987D-986CAD8C1527}" srcOrd="0" destOrd="0" presId="urn:microsoft.com/office/officeart/2005/8/layout/cycle6"/>
    <dgm:cxn modelId="{EDBA586A-CC96-413F-88F6-344FD2618B80}" type="presOf" srcId="{514209FD-4F24-4430-B575-EB4E5DF0D7B9}" destId="{571791CC-BCFF-4288-9817-08C0D45FF848}" srcOrd="0" destOrd="0" presId="urn:microsoft.com/office/officeart/2005/8/layout/cycle6"/>
    <dgm:cxn modelId="{E1637C9C-71C0-44B4-A09C-3530E84DF4D4}" srcId="{08BE505E-9B53-42C6-8A78-B3086436D9CC}" destId="{2D49CC5E-CEF4-427D-9DB1-E04228340A6D}" srcOrd="1" destOrd="0" parTransId="{F31F6E3D-6E37-4B3C-8309-A37B1CCB3550}" sibTransId="{8807BCEF-8EEC-4F64-B250-62C46A0D640E}"/>
    <dgm:cxn modelId="{AA256080-6A51-481B-A1AE-3A1B6231ABE8}" type="presOf" srcId="{10C330CF-FDF1-471B-9646-746031B02171}" destId="{61EF73D4-6C93-4A4E-9173-6BBDB612F4B5}" srcOrd="0" destOrd="0" presId="urn:microsoft.com/office/officeart/2005/8/layout/cycle6"/>
    <dgm:cxn modelId="{48A535FB-B9F3-4269-B4FD-E5D210E194BC}" type="presOf" srcId="{2D49CC5E-CEF4-427D-9DB1-E04228340A6D}" destId="{E3061A56-100E-460E-AD8D-6A7C5EF58460}" srcOrd="0" destOrd="0" presId="urn:microsoft.com/office/officeart/2005/8/layout/cycle6"/>
    <dgm:cxn modelId="{0E069909-7645-4E0D-8379-9D4E32BC46E7}" type="presOf" srcId="{1BD2F0D5-1DCD-442F-B1C4-FC5B4F15A4F3}" destId="{265EFE53-A341-4D85-92D9-5DB4DDB85BF8}" srcOrd="0" destOrd="0" presId="urn:microsoft.com/office/officeart/2005/8/layout/cycle6"/>
    <dgm:cxn modelId="{A7D98F5B-1432-472A-9304-34DF8C855678}" type="presOf" srcId="{3CDD0BDF-96D5-4A32-9FA4-34EA310CC9D5}" destId="{FD871465-95E4-4ABB-9DBE-AC15B4793399}" srcOrd="0" destOrd="0" presId="urn:microsoft.com/office/officeart/2005/8/layout/cycle6"/>
    <dgm:cxn modelId="{1EE90A4D-1CC2-4299-B7A7-79BD38E6C73D}" type="presOf" srcId="{63CB018C-9FE2-4416-B548-2ABAAF744E72}" destId="{CEAA4D20-2573-48FE-BD61-2221F2D65C91}" srcOrd="0" destOrd="0" presId="urn:microsoft.com/office/officeart/2005/8/layout/cycle6"/>
    <dgm:cxn modelId="{DC73E9CA-D98D-4E19-8A5C-2F848038E5D0}" srcId="{08BE505E-9B53-42C6-8A78-B3086436D9CC}" destId="{3CDD0BDF-96D5-4A32-9FA4-34EA310CC9D5}" srcOrd="8" destOrd="0" parTransId="{D51255EB-33B1-4260-ABDE-4A6946635B7B}" sibTransId="{1E2CA6D1-B2C2-4909-BCA8-148496ACF488}"/>
    <dgm:cxn modelId="{2D77E0DC-0755-4C4F-BC25-4E0129EC767B}" type="presOf" srcId="{1E2CA6D1-B2C2-4909-BCA8-148496ACF488}" destId="{966D4893-3B4B-4C0C-AE1D-ECA585676029}" srcOrd="0" destOrd="0" presId="urn:microsoft.com/office/officeart/2005/8/layout/cycle6"/>
    <dgm:cxn modelId="{A15EFB04-9A36-4F04-B55B-85741C69D838}" type="presOf" srcId="{F09DC240-EA1D-49AF-B7CC-ADEBDBFE601E}" destId="{DB891888-C201-414B-B3B9-13990B56F8D2}" srcOrd="0" destOrd="0" presId="urn:microsoft.com/office/officeart/2005/8/layout/cycle6"/>
    <dgm:cxn modelId="{46E62E81-F8E1-4812-A45D-AEA7B27B0881}" type="presOf" srcId="{120CBDC6-5B7A-4C02-A39E-17E7E32B281A}" destId="{801ECCDD-DEEE-467A-B9DB-1FCFBE5CFF6E}" srcOrd="0" destOrd="0" presId="urn:microsoft.com/office/officeart/2005/8/layout/cycle6"/>
    <dgm:cxn modelId="{4357081B-E87E-4E5D-B9E8-744397F5AA79}" type="presOf" srcId="{5DBAB674-A8B9-4855-90A7-7AF6411ACA27}" destId="{DBD6969C-337E-42EB-9690-A62B09ED3694}" srcOrd="0" destOrd="0" presId="urn:microsoft.com/office/officeart/2005/8/layout/cycle6"/>
    <dgm:cxn modelId="{E73D0448-610D-4521-A070-8FF7909FDDB2}" type="presOf" srcId="{53A0B4C6-B55E-43E9-9EE1-9576F9F03EDD}" destId="{C30F8323-E05B-4BDA-A595-E36918195F34}" srcOrd="0" destOrd="0" presId="urn:microsoft.com/office/officeart/2005/8/layout/cycle6"/>
    <dgm:cxn modelId="{A5BB004C-6DBA-4AB1-AF03-FFE80A178404}" type="presOf" srcId="{4C07A793-55F4-4645-B9BF-BC5980296580}" destId="{8E7AC69C-4001-4295-8D71-74508CEEA1BB}" srcOrd="0" destOrd="0" presId="urn:microsoft.com/office/officeart/2005/8/layout/cycle6"/>
    <dgm:cxn modelId="{5F54BF42-F331-4C39-A66E-4B5C5F2AAAB3}" type="presOf" srcId="{D20AC5F9-D711-4D8F-98EA-4FEA34B3661B}" destId="{84D28DC1-2DBE-443C-AD66-8C995FC385E4}" srcOrd="0" destOrd="0" presId="urn:microsoft.com/office/officeart/2005/8/layout/cycle6"/>
    <dgm:cxn modelId="{2F566C17-6CCF-452D-90E6-D9E6E1FDEBCB}" srcId="{08BE505E-9B53-42C6-8A78-B3086436D9CC}" destId="{4923BF40-3CF2-458A-8394-E52CD2417AAA}" srcOrd="4" destOrd="0" parTransId="{C89FA00B-30AD-4EEB-B113-5249AC6FC570}" sibTransId="{10C330CF-FDF1-471B-9646-746031B02171}"/>
    <dgm:cxn modelId="{8FED45E0-CC12-412B-B732-751C8A6C5666}" srcId="{08BE505E-9B53-42C6-8A78-B3086436D9CC}" destId="{53A0B4C6-B55E-43E9-9EE1-9576F9F03EDD}" srcOrd="3" destOrd="0" parTransId="{A27BB2BD-C9DC-4176-BA6D-72CF97E06315}" sibTransId="{A1BA541C-5C0C-402D-92D2-76FF37BB299D}"/>
    <dgm:cxn modelId="{0D312FBC-A9B8-4530-963B-05051CB3A465}" srcId="{08BE505E-9B53-42C6-8A78-B3086436D9CC}" destId="{514209FD-4F24-4430-B575-EB4E5DF0D7B9}" srcOrd="0" destOrd="0" parTransId="{6876A77B-E26B-4F2A-B8E6-B647C2868032}" sibTransId="{5DBAB674-A8B9-4855-90A7-7AF6411ACA27}"/>
    <dgm:cxn modelId="{83E01411-0ECA-4252-A2CD-332E8F1D2DDB}" type="presOf" srcId="{A1BA541C-5C0C-402D-92D2-76FF37BB299D}" destId="{B1BC995F-17B4-41CC-8BC5-25683AFDBA67}" srcOrd="0" destOrd="0" presId="urn:microsoft.com/office/officeart/2005/8/layout/cycle6"/>
    <dgm:cxn modelId="{777A89F9-921A-4CEB-A6E4-E6ADAD895E50}" srcId="{08BE505E-9B53-42C6-8A78-B3086436D9CC}" destId="{120CBDC6-5B7A-4C02-A39E-17E7E32B281A}" srcOrd="2" destOrd="0" parTransId="{6D7E49BE-C974-40C0-BA38-87C6DC00FEEC}" sibTransId="{4C07A793-55F4-4645-B9BF-BC5980296580}"/>
    <dgm:cxn modelId="{70D57B3F-5D59-45DB-94DC-9ECE18B9E65A}" type="presOf" srcId="{9FB8AE59-64D4-44A3-8698-0A670DC73354}" destId="{1248A679-922A-49AC-9D86-112337F4FBEA}" srcOrd="0" destOrd="0" presId="urn:microsoft.com/office/officeart/2005/8/layout/cycle6"/>
    <dgm:cxn modelId="{2E3ADD8F-56AB-4AC9-A33F-5A6BA01AE95A}" srcId="{08BE505E-9B53-42C6-8A78-B3086436D9CC}" destId="{D20AC5F9-D711-4D8F-98EA-4FEA34B3661B}" srcOrd="7" destOrd="0" parTransId="{DC7839E5-8123-4B73-BA7A-12CE2EF4321C}" sibTransId="{9FB8AE59-64D4-44A3-8698-0A670DC73354}"/>
    <dgm:cxn modelId="{E08C4F9E-2FBC-4ED3-A03E-96DBF69B8B4C}" type="presOf" srcId="{A798635D-6FAE-4207-8F55-77D91116BBB9}" destId="{67A03D22-9243-4BBF-AEF7-924DA8172CDA}" srcOrd="0" destOrd="0" presId="urn:microsoft.com/office/officeart/2005/8/layout/cycle6"/>
    <dgm:cxn modelId="{9A58B813-265F-4EA4-A7EE-C7E9EB761259}" type="presParOf" srcId="{52FCA05E-2314-430B-987D-986CAD8C1527}" destId="{571791CC-BCFF-4288-9817-08C0D45FF848}" srcOrd="0" destOrd="0" presId="urn:microsoft.com/office/officeart/2005/8/layout/cycle6"/>
    <dgm:cxn modelId="{77924993-93AE-4441-9D39-06C2F3F91E67}" type="presParOf" srcId="{52FCA05E-2314-430B-987D-986CAD8C1527}" destId="{6082F965-F5E9-48EE-BFF6-4CA4E6BB9144}" srcOrd="1" destOrd="0" presId="urn:microsoft.com/office/officeart/2005/8/layout/cycle6"/>
    <dgm:cxn modelId="{6EF80151-B30F-43E4-AEC4-D4080938F4A6}" type="presParOf" srcId="{52FCA05E-2314-430B-987D-986CAD8C1527}" destId="{DBD6969C-337E-42EB-9690-A62B09ED3694}" srcOrd="2" destOrd="0" presId="urn:microsoft.com/office/officeart/2005/8/layout/cycle6"/>
    <dgm:cxn modelId="{B4DBC175-41D3-4CED-8382-8743202AA467}" type="presParOf" srcId="{52FCA05E-2314-430B-987D-986CAD8C1527}" destId="{E3061A56-100E-460E-AD8D-6A7C5EF58460}" srcOrd="3" destOrd="0" presId="urn:microsoft.com/office/officeart/2005/8/layout/cycle6"/>
    <dgm:cxn modelId="{343A79FC-34E7-4C5C-BF1F-614FC9F0FD77}" type="presParOf" srcId="{52FCA05E-2314-430B-987D-986CAD8C1527}" destId="{6E03657D-DE45-4860-BB00-1380294C075F}" srcOrd="4" destOrd="0" presId="urn:microsoft.com/office/officeart/2005/8/layout/cycle6"/>
    <dgm:cxn modelId="{47291AE7-3623-4693-8E4B-A676FD129F1F}" type="presParOf" srcId="{52FCA05E-2314-430B-987D-986CAD8C1527}" destId="{DF26624E-F007-4E3B-81C8-32EB2A827E6B}" srcOrd="5" destOrd="0" presId="urn:microsoft.com/office/officeart/2005/8/layout/cycle6"/>
    <dgm:cxn modelId="{F8F570AB-99E5-4767-8A36-217F7FBB8BC8}" type="presParOf" srcId="{52FCA05E-2314-430B-987D-986CAD8C1527}" destId="{801ECCDD-DEEE-467A-B9DB-1FCFBE5CFF6E}" srcOrd="6" destOrd="0" presId="urn:microsoft.com/office/officeart/2005/8/layout/cycle6"/>
    <dgm:cxn modelId="{8D3858BC-D145-4E66-A9A9-A230DD0C78CF}" type="presParOf" srcId="{52FCA05E-2314-430B-987D-986CAD8C1527}" destId="{90C7106D-BA54-47DC-896C-E4EC8B5D6357}" srcOrd="7" destOrd="0" presId="urn:microsoft.com/office/officeart/2005/8/layout/cycle6"/>
    <dgm:cxn modelId="{FB0B16AF-3CA7-4127-83B0-3275F0BA8582}" type="presParOf" srcId="{52FCA05E-2314-430B-987D-986CAD8C1527}" destId="{8E7AC69C-4001-4295-8D71-74508CEEA1BB}" srcOrd="8" destOrd="0" presId="urn:microsoft.com/office/officeart/2005/8/layout/cycle6"/>
    <dgm:cxn modelId="{ADEE199F-B846-4496-B0D1-C32825C09748}" type="presParOf" srcId="{52FCA05E-2314-430B-987D-986CAD8C1527}" destId="{C30F8323-E05B-4BDA-A595-E36918195F34}" srcOrd="9" destOrd="0" presId="urn:microsoft.com/office/officeart/2005/8/layout/cycle6"/>
    <dgm:cxn modelId="{06957EB3-1BDD-41D0-A711-4EAAAE9EB8E9}" type="presParOf" srcId="{52FCA05E-2314-430B-987D-986CAD8C1527}" destId="{205BC9EC-0B05-4FCE-9DD2-F379219DF94D}" srcOrd="10" destOrd="0" presId="urn:microsoft.com/office/officeart/2005/8/layout/cycle6"/>
    <dgm:cxn modelId="{AB31DAF1-7DED-42C8-9564-A4F25C87BE2C}" type="presParOf" srcId="{52FCA05E-2314-430B-987D-986CAD8C1527}" destId="{B1BC995F-17B4-41CC-8BC5-25683AFDBA67}" srcOrd="11" destOrd="0" presId="urn:microsoft.com/office/officeart/2005/8/layout/cycle6"/>
    <dgm:cxn modelId="{5852CD23-4E97-4B27-89CC-82EB3609C020}" type="presParOf" srcId="{52FCA05E-2314-430B-987D-986CAD8C1527}" destId="{553EB1E1-5871-4A75-A605-706FBE72100D}" srcOrd="12" destOrd="0" presId="urn:microsoft.com/office/officeart/2005/8/layout/cycle6"/>
    <dgm:cxn modelId="{1E4DE26B-3E8E-48C6-B672-48B6BB5C9FA6}" type="presParOf" srcId="{52FCA05E-2314-430B-987D-986CAD8C1527}" destId="{8C180A50-606A-4A69-AAAD-67FC290DB705}" srcOrd="13" destOrd="0" presId="urn:microsoft.com/office/officeart/2005/8/layout/cycle6"/>
    <dgm:cxn modelId="{62CFFDB1-FBF3-4658-8E2A-C18BBF651C43}" type="presParOf" srcId="{52FCA05E-2314-430B-987D-986CAD8C1527}" destId="{61EF73D4-6C93-4A4E-9173-6BBDB612F4B5}" srcOrd="14" destOrd="0" presId="urn:microsoft.com/office/officeart/2005/8/layout/cycle6"/>
    <dgm:cxn modelId="{D0AB92C5-AD06-4B04-AACF-56054AC78FE3}" type="presParOf" srcId="{52FCA05E-2314-430B-987D-986CAD8C1527}" destId="{265EFE53-A341-4D85-92D9-5DB4DDB85BF8}" srcOrd="15" destOrd="0" presId="urn:microsoft.com/office/officeart/2005/8/layout/cycle6"/>
    <dgm:cxn modelId="{21BED814-5325-4B26-8B78-25C7AAFC2785}" type="presParOf" srcId="{52FCA05E-2314-430B-987D-986CAD8C1527}" destId="{78AFE943-AE17-4CDC-8E2C-63FFABFC9BC2}" srcOrd="16" destOrd="0" presId="urn:microsoft.com/office/officeart/2005/8/layout/cycle6"/>
    <dgm:cxn modelId="{014B960D-E480-480E-9EAF-ABCF033913BF}" type="presParOf" srcId="{52FCA05E-2314-430B-987D-986CAD8C1527}" destId="{67A03D22-9243-4BBF-AEF7-924DA8172CDA}" srcOrd="17" destOrd="0" presId="urn:microsoft.com/office/officeart/2005/8/layout/cycle6"/>
    <dgm:cxn modelId="{A4A48E73-C53D-4350-B6D6-4623D0DCE2AC}" type="presParOf" srcId="{52FCA05E-2314-430B-987D-986CAD8C1527}" destId="{DB891888-C201-414B-B3B9-13990B56F8D2}" srcOrd="18" destOrd="0" presId="urn:microsoft.com/office/officeart/2005/8/layout/cycle6"/>
    <dgm:cxn modelId="{BE1F484E-E423-408B-8F8B-F6BBD763749C}" type="presParOf" srcId="{52FCA05E-2314-430B-987D-986CAD8C1527}" destId="{CEC9B990-6B6E-4D32-8187-66BA4CD19D5B}" srcOrd="19" destOrd="0" presId="urn:microsoft.com/office/officeart/2005/8/layout/cycle6"/>
    <dgm:cxn modelId="{DBFE7A1F-1804-49B3-BA61-F8D1A019DBEF}" type="presParOf" srcId="{52FCA05E-2314-430B-987D-986CAD8C1527}" destId="{CEAA4D20-2573-48FE-BD61-2221F2D65C91}" srcOrd="20" destOrd="0" presId="urn:microsoft.com/office/officeart/2005/8/layout/cycle6"/>
    <dgm:cxn modelId="{FC3483D9-1766-4E50-B62D-53B1B91582AC}" type="presParOf" srcId="{52FCA05E-2314-430B-987D-986CAD8C1527}" destId="{84D28DC1-2DBE-443C-AD66-8C995FC385E4}" srcOrd="21" destOrd="0" presId="urn:microsoft.com/office/officeart/2005/8/layout/cycle6"/>
    <dgm:cxn modelId="{565D4553-834E-48DF-88E2-7CBBFC8D75CB}" type="presParOf" srcId="{52FCA05E-2314-430B-987D-986CAD8C1527}" destId="{6A74DEB8-75CA-4137-8639-1216A141543D}" srcOrd="22" destOrd="0" presId="urn:microsoft.com/office/officeart/2005/8/layout/cycle6"/>
    <dgm:cxn modelId="{3D939904-12DA-4D22-BD78-813867B66CE0}" type="presParOf" srcId="{52FCA05E-2314-430B-987D-986CAD8C1527}" destId="{1248A679-922A-49AC-9D86-112337F4FBEA}" srcOrd="23" destOrd="0" presId="urn:microsoft.com/office/officeart/2005/8/layout/cycle6"/>
    <dgm:cxn modelId="{10B239EF-4BCD-4283-B4F3-9536390AD1E8}" type="presParOf" srcId="{52FCA05E-2314-430B-987D-986CAD8C1527}" destId="{FD871465-95E4-4ABB-9DBE-AC15B4793399}" srcOrd="24" destOrd="0" presId="urn:microsoft.com/office/officeart/2005/8/layout/cycle6"/>
    <dgm:cxn modelId="{BCF51310-012A-4F11-992D-A6F44C933A93}" type="presParOf" srcId="{52FCA05E-2314-430B-987D-986CAD8C1527}" destId="{50CEEEE7-14B4-4506-AE11-05E97CF37A59}" srcOrd="25" destOrd="0" presId="urn:microsoft.com/office/officeart/2005/8/layout/cycle6"/>
    <dgm:cxn modelId="{9024A7E0-E6ED-450A-B57E-84280359FA4A}" type="presParOf" srcId="{52FCA05E-2314-430B-987D-986CAD8C1527}" destId="{966D4893-3B4B-4C0C-AE1D-ECA585676029}" srcOrd="26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FA00686-7DD9-49F2-8929-507F789E8EBF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8E492D1-33A8-4266-819E-57FACEA2FB97}">
      <dgm:prSet phldrT="[Text]" custT="1"/>
      <dgm:spPr/>
      <dgm:t>
        <a:bodyPr/>
        <a:lstStyle/>
        <a:p>
          <a:r>
            <a:rPr lang="ru-RU" sz="22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Акционерный капитал (</a:t>
          </a:r>
          <a:r>
            <a:rPr lang="en-US" sz="22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10-30%</a:t>
          </a:r>
          <a:r>
            <a:rPr lang="ru-RU" sz="22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)</a:t>
          </a:r>
          <a:endParaRPr lang="en-US" sz="2200" b="1" dirty="0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AC5319A-D458-41A0-96A4-4C3F280BFC77}" type="parTrans" cxnId="{9293CBA4-2D37-49B2-9020-3B40472BEBC3}">
      <dgm:prSet/>
      <dgm:spPr/>
      <dgm:t>
        <a:bodyPr/>
        <a:lstStyle/>
        <a:p>
          <a:endParaRPr lang="en-US"/>
        </a:p>
      </dgm:t>
    </dgm:pt>
    <dgm:pt modelId="{9E381981-105A-430A-9DE6-28E6A08F4F3A}" type="sibTrans" cxnId="{9293CBA4-2D37-49B2-9020-3B40472BEBC3}">
      <dgm:prSet/>
      <dgm:spPr/>
      <dgm:t>
        <a:bodyPr/>
        <a:lstStyle/>
        <a:p>
          <a:endParaRPr lang="en-US"/>
        </a:p>
      </dgm:t>
    </dgm:pt>
    <dgm:pt modelId="{82A443A0-6AFC-4A3E-BB2A-CC1DEF2B31A6}">
      <dgm:prSet phldrT="[Text]" custT="1"/>
      <dgm:spPr/>
      <dgm:t>
        <a:bodyPr/>
        <a:lstStyle/>
        <a:p>
          <a:r>
            <a:rPr lang="ru-RU" sz="22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Заемный капитал (</a:t>
          </a:r>
          <a:r>
            <a:rPr lang="en-US" sz="22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70-90%</a:t>
          </a:r>
          <a:r>
            <a:rPr lang="ru-RU" sz="22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)</a:t>
          </a:r>
          <a:endParaRPr lang="en-US" sz="2200" b="1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C158131-95DD-4EAD-939B-CD1F014A3B94}" type="parTrans" cxnId="{DE3E51E9-016E-46B0-A60E-58734A526629}">
      <dgm:prSet/>
      <dgm:spPr/>
      <dgm:t>
        <a:bodyPr/>
        <a:lstStyle/>
        <a:p>
          <a:endParaRPr lang="en-US"/>
        </a:p>
      </dgm:t>
    </dgm:pt>
    <dgm:pt modelId="{CE0EB49A-D1C8-42BF-B6FB-47FED51753F7}" type="sibTrans" cxnId="{DE3E51E9-016E-46B0-A60E-58734A526629}">
      <dgm:prSet/>
      <dgm:spPr/>
      <dgm:t>
        <a:bodyPr/>
        <a:lstStyle/>
        <a:p>
          <a:endParaRPr lang="en-US"/>
        </a:p>
      </dgm:t>
    </dgm:pt>
    <dgm:pt modelId="{F6AAD333-31B4-40BA-BD31-3DC8D0123691}">
      <dgm:prSet phldrT="[Text]" custT="1"/>
      <dgm:spPr/>
      <dgm:t>
        <a:bodyPr/>
        <a:lstStyle/>
        <a:p>
          <a:r>
            <a:rPr lang="ru-RU" sz="2400" dirty="0" smtClean="0">
              <a:latin typeface="Arial" panose="020B0604020202020204" pitchFamily="34" charset="0"/>
              <a:cs typeface="Arial" panose="020B0604020202020204" pitchFamily="34" charset="0"/>
            </a:rPr>
            <a:t>Ссуды банков или других кредитных организаций    к выплате с процентом</a:t>
          </a:r>
          <a:endParaRPr lang="en-US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A36563B-C305-4C67-9D41-76FBD5D5F74B}" type="parTrans" cxnId="{96A9C66A-B17B-4B32-9D98-07A2228F114B}">
      <dgm:prSet/>
      <dgm:spPr/>
      <dgm:t>
        <a:bodyPr/>
        <a:lstStyle/>
        <a:p>
          <a:endParaRPr lang="en-US"/>
        </a:p>
      </dgm:t>
    </dgm:pt>
    <dgm:pt modelId="{385E6B0A-D46E-4DA3-8140-CF9AAB205781}" type="sibTrans" cxnId="{96A9C66A-B17B-4B32-9D98-07A2228F114B}">
      <dgm:prSet/>
      <dgm:spPr/>
      <dgm:t>
        <a:bodyPr/>
        <a:lstStyle/>
        <a:p>
          <a:endParaRPr lang="en-US"/>
        </a:p>
      </dgm:t>
    </dgm:pt>
    <dgm:pt modelId="{23D4BB7A-0016-43E2-B961-F8D762CF8E31}">
      <dgm:prSet phldrT="[Text]" custT="1"/>
      <dgm:spPr/>
      <dgm:t>
        <a:bodyPr/>
        <a:lstStyle/>
        <a:p>
          <a:r>
            <a:rPr lang="ru-RU" sz="22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Гос. средства (</a:t>
          </a:r>
          <a:r>
            <a:rPr lang="en-US" sz="22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10-20%</a:t>
          </a:r>
          <a:r>
            <a:rPr lang="ru-RU" sz="22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)</a:t>
          </a:r>
          <a:endParaRPr lang="en-US" sz="2200" b="1" dirty="0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C2A9A7D-8210-49C7-AEB1-6BC6475E5D9D}" type="parTrans" cxnId="{1C631542-675B-4A1B-B7D7-2AB27AD5FBBF}">
      <dgm:prSet/>
      <dgm:spPr/>
      <dgm:t>
        <a:bodyPr/>
        <a:lstStyle/>
        <a:p>
          <a:endParaRPr lang="en-US"/>
        </a:p>
      </dgm:t>
    </dgm:pt>
    <dgm:pt modelId="{96A1810F-93E0-4F76-9002-F6CEB14D9B3F}" type="sibTrans" cxnId="{1C631542-675B-4A1B-B7D7-2AB27AD5FBBF}">
      <dgm:prSet/>
      <dgm:spPr/>
      <dgm:t>
        <a:bodyPr/>
        <a:lstStyle/>
        <a:p>
          <a:endParaRPr lang="en-US"/>
        </a:p>
      </dgm:t>
    </dgm:pt>
    <dgm:pt modelId="{FCFE7140-95CB-4B0B-B2D3-0A47946389C3}">
      <dgm:prSet phldrT="[Text]" custT="1"/>
      <dgm:spPr/>
      <dgm:t>
        <a:bodyPr/>
        <a:lstStyle/>
        <a:p>
          <a:r>
            <a:rPr lang="ru-RU" sz="2400" dirty="0" smtClean="0">
              <a:latin typeface="Arial" panose="020B0604020202020204" pitchFamily="34" charset="0"/>
              <a:cs typeface="Arial" panose="020B0604020202020204" pitchFamily="34" charset="0"/>
            </a:rPr>
            <a:t>По </a:t>
          </a:r>
          <a:r>
            <a:rPr lang="ru-RU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необходи</a:t>
          </a:r>
          <a:r>
            <a:rPr lang="ru-RU" sz="2400" dirty="0" smtClean="0">
              <a:latin typeface="Arial" panose="020B0604020202020204" pitchFamily="34" charset="0"/>
              <a:cs typeface="Arial" panose="020B0604020202020204" pitchFamily="34" charset="0"/>
            </a:rPr>
            <a:t>-мости, </a:t>
          </a:r>
          <a:r>
            <a:rPr lang="ru-RU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субси-дии</a:t>
          </a:r>
          <a:r>
            <a:rPr lang="ru-RU" sz="2400" dirty="0" smtClean="0">
              <a:latin typeface="Arial" panose="020B0604020202020204" pitchFamily="34" charset="0"/>
              <a:cs typeface="Arial" panose="020B0604020202020204" pitchFamily="34" charset="0"/>
            </a:rPr>
            <a:t>, ссуды и др. формы участия</a:t>
          </a:r>
          <a:endParaRPr lang="en-US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E559F80-494D-45EF-8950-12B3988652F7}" type="sibTrans" cxnId="{06D9FA7B-3A96-4307-BA9F-332EF84CAAFC}">
      <dgm:prSet/>
      <dgm:spPr/>
      <dgm:t>
        <a:bodyPr/>
        <a:lstStyle/>
        <a:p>
          <a:endParaRPr lang="en-US"/>
        </a:p>
      </dgm:t>
    </dgm:pt>
    <dgm:pt modelId="{039FB35F-C042-4FFF-8A19-A8B1BF209DF0}" type="parTrans" cxnId="{06D9FA7B-3A96-4307-BA9F-332EF84CAAFC}">
      <dgm:prSet/>
      <dgm:spPr/>
      <dgm:t>
        <a:bodyPr/>
        <a:lstStyle/>
        <a:p>
          <a:endParaRPr lang="en-US"/>
        </a:p>
      </dgm:t>
    </dgm:pt>
    <dgm:pt modelId="{8DAB9D64-13E1-443B-9F8B-3EA6BE63AB32}">
      <dgm:prSet phldrT="[Text]" custT="1"/>
      <dgm:spPr/>
      <dgm:t>
        <a:bodyPr/>
        <a:lstStyle/>
        <a:p>
          <a:r>
            <a:rPr lang="ru-RU" sz="2400" dirty="0" smtClean="0">
              <a:latin typeface="Arial" panose="020B0604020202020204" pitchFamily="34" charset="0"/>
              <a:cs typeface="Arial" panose="020B0604020202020204" pitchFamily="34" charset="0"/>
            </a:rPr>
            <a:t>Инвестиции подрядчиков проекта или третьих </a:t>
          </a:r>
          <a:r>
            <a:rPr lang="ru-RU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орга-низаций</a:t>
          </a:r>
          <a:r>
            <a:rPr lang="ru-RU" sz="2400" dirty="0" smtClean="0">
              <a:latin typeface="Arial" panose="020B0604020202020204" pitchFamily="34" charset="0"/>
              <a:cs typeface="Arial" panose="020B0604020202020204" pitchFamily="34" charset="0"/>
            </a:rPr>
            <a:t> в обмен на   долю  владения</a:t>
          </a:r>
          <a:endParaRPr lang="en-US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7E4E182-96C3-4765-8D13-5205668C2588}" type="parTrans" cxnId="{BCAA352F-0B58-44CB-A90E-47F7E9FF0AB8}">
      <dgm:prSet/>
      <dgm:spPr/>
      <dgm:t>
        <a:bodyPr/>
        <a:lstStyle/>
        <a:p>
          <a:endParaRPr lang="en-US"/>
        </a:p>
      </dgm:t>
    </dgm:pt>
    <dgm:pt modelId="{871EC8E8-D49C-458A-A9BA-F25D1B8F0FC1}" type="sibTrans" cxnId="{BCAA352F-0B58-44CB-A90E-47F7E9FF0AB8}">
      <dgm:prSet/>
      <dgm:spPr/>
      <dgm:t>
        <a:bodyPr/>
        <a:lstStyle/>
        <a:p>
          <a:endParaRPr lang="en-US"/>
        </a:p>
      </dgm:t>
    </dgm:pt>
    <dgm:pt modelId="{89CFBB59-B889-414E-8068-D247979A72F0}">
      <dgm:prSet phldrT="[Text]" custT="1"/>
      <dgm:spPr/>
      <dgm:t>
        <a:bodyPr/>
        <a:lstStyle/>
        <a:p>
          <a:endParaRPr lang="en-US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BA6FEA6-D83F-4DD9-A0BF-203CA313DEF2}" type="sibTrans" cxnId="{88D099EF-0108-4ADF-B6A7-80BE8A4AC73E}">
      <dgm:prSet/>
      <dgm:spPr/>
      <dgm:t>
        <a:bodyPr/>
        <a:lstStyle/>
        <a:p>
          <a:endParaRPr lang="en-US"/>
        </a:p>
      </dgm:t>
    </dgm:pt>
    <dgm:pt modelId="{B590AC9A-3814-4E2C-99AE-8878500D77CE}" type="parTrans" cxnId="{88D099EF-0108-4ADF-B6A7-80BE8A4AC73E}">
      <dgm:prSet/>
      <dgm:spPr/>
      <dgm:t>
        <a:bodyPr/>
        <a:lstStyle/>
        <a:p>
          <a:endParaRPr lang="en-US"/>
        </a:p>
      </dgm:t>
    </dgm:pt>
    <dgm:pt modelId="{E1015FCC-AA45-4799-8659-1401E80D639A}">
      <dgm:prSet phldrT="[Text]" custT="1"/>
      <dgm:spPr/>
      <dgm:t>
        <a:bodyPr/>
        <a:lstStyle/>
        <a:p>
          <a:endParaRPr lang="en-US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55EA32E-EBFA-410E-9BB4-165726A8BD64}" type="sibTrans" cxnId="{B385FF0A-9A73-477C-89DB-874840B5D7E7}">
      <dgm:prSet/>
      <dgm:spPr/>
      <dgm:t>
        <a:bodyPr/>
        <a:lstStyle/>
        <a:p>
          <a:endParaRPr lang="en-US"/>
        </a:p>
      </dgm:t>
    </dgm:pt>
    <dgm:pt modelId="{29C714D9-8E9E-486C-88C2-EF15405A2960}" type="parTrans" cxnId="{B385FF0A-9A73-477C-89DB-874840B5D7E7}">
      <dgm:prSet/>
      <dgm:spPr/>
      <dgm:t>
        <a:bodyPr/>
        <a:lstStyle/>
        <a:p>
          <a:endParaRPr lang="en-US"/>
        </a:p>
      </dgm:t>
    </dgm:pt>
    <dgm:pt modelId="{50D9E01D-1810-4F4A-92CC-618A6CD98E2A}" type="pres">
      <dgm:prSet presAssocID="{BFA00686-7DD9-49F2-8929-507F789E8EBF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76F541C-0E9C-43F6-A397-6256B7A516A6}" type="pres">
      <dgm:prSet presAssocID="{88E492D1-33A8-4266-819E-57FACEA2FB97}" presName="composite" presStyleCnt="0"/>
      <dgm:spPr/>
    </dgm:pt>
    <dgm:pt modelId="{46DF2B04-F809-43D4-B8C7-ECE974963BB6}" type="pres">
      <dgm:prSet presAssocID="{88E492D1-33A8-4266-819E-57FACEA2FB97}" presName="parTx" presStyleLbl="alignNode1" presStyleIdx="0" presStyleCnt="3" custScaleY="120835" custLinFactNeighborY="-197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A55CD36-7BA2-4A05-84A5-2092D2DCF0F5}" type="pres">
      <dgm:prSet presAssocID="{88E492D1-33A8-4266-819E-57FACEA2FB97}" presName="desTx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DA38C50-1649-40EE-B0FC-01BC97010135}" type="pres">
      <dgm:prSet presAssocID="{9E381981-105A-430A-9DE6-28E6A08F4F3A}" presName="space" presStyleCnt="0"/>
      <dgm:spPr/>
    </dgm:pt>
    <dgm:pt modelId="{EBB51ACC-6AC1-418B-85FD-0D44DAA5C20F}" type="pres">
      <dgm:prSet presAssocID="{82A443A0-6AFC-4A3E-BB2A-CC1DEF2B31A6}" presName="composite" presStyleCnt="0"/>
      <dgm:spPr/>
    </dgm:pt>
    <dgm:pt modelId="{50BDA364-673B-48AF-8420-F2F87161A2B7}" type="pres">
      <dgm:prSet presAssocID="{82A443A0-6AFC-4A3E-BB2A-CC1DEF2B31A6}" presName="parTx" presStyleLbl="alignNode1" presStyleIdx="1" presStyleCnt="3" custScaleY="12541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D27559A-28CC-4423-AAC2-F21F7CCF42EE}" type="pres">
      <dgm:prSet presAssocID="{82A443A0-6AFC-4A3E-BB2A-CC1DEF2B31A6}" presName="desTx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617721D-37AC-4522-A132-1B5AE68A7353}" type="pres">
      <dgm:prSet presAssocID="{CE0EB49A-D1C8-42BF-B6FB-47FED51753F7}" presName="space" presStyleCnt="0"/>
      <dgm:spPr/>
    </dgm:pt>
    <dgm:pt modelId="{1C987CDD-92AD-40B6-992C-775B843F9A92}" type="pres">
      <dgm:prSet presAssocID="{23D4BB7A-0016-43E2-B961-F8D762CF8E31}" presName="composite" presStyleCnt="0"/>
      <dgm:spPr/>
    </dgm:pt>
    <dgm:pt modelId="{5EB2AA5B-09BB-41BA-9AA8-6A2F6ADE25F9}" type="pres">
      <dgm:prSet presAssocID="{23D4BB7A-0016-43E2-B961-F8D762CF8E31}" presName="parTx" presStyleLbl="alignNode1" presStyleIdx="2" presStyleCnt="3" custScaleY="133819" custLinFactNeighborX="2924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E2C2AB1-6636-4587-A329-9A6674FDCBC7}" type="pres">
      <dgm:prSet presAssocID="{23D4BB7A-0016-43E2-B961-F8D762CF8E31}" presName="desTx" presStyleLbl="alignAccFollowNode1" presStyleIdx="2" presStyleCnt="3" custLinFactNeighborX="103" custLinFactNeighborY="-74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6A9C66A-B17B-4B32-9D98-07A2228F114B}" srcId="{82A443A0-6AFC-4A3E-BB2A-CC1DEF2B31A6}" destId="{F6AAD333-31B4-40BA-BD31-3DC8D0123691}" srcOrd="0" destOrd="0" parTransId="{2A36563B-C305-4C67-9D41-76FBD5D5F74B}" sibTransId="{385E6B0A-D46E-4DA3-8140-CF9AAB205781}"/>
    <dgm:cxn modelId="{AB1EE5A2-8E95-4713-B1FB-853ACE4D9758}" type="presOf" srcId="{F6AAD333-31B4-40BA-BD31-3DC8D0123691}" destId="{9D27559A-28CC-4423-AAC2-F21F7CCF42EE}" srcOrd="0" destOrd="0" presId="urn:microsoft.com/office/officeart/2005/8/layout/hList1"/>
    <dgm:cxn modelId="{DE3E51E9-016E-46B0-A60E-58734A526629}" srcId="{BFA00686-7DD9-49F2-8929-507F789E8EBF}" destId="{82A443A0-6AFC-4A3E-BB2A-CC1DEF2B31A6}" srcOrd="1" destOrd="0" parTransId="{CC158131-95DD-4EAD-939B-CD1F014A3B94}" sibTransId="{CE0EB49A-D1C8-42BF-B6FB-47FED51753F7}"/>
    <dgm:cxn modelId="{F81DA83D-4E0C-4AF7-9314-3F5980D3D07D}" type="presOf" srcId="{FCFE7140-95CB-4B0B-B2D3-0A47946389C3}" destId="{FE2C2AB1-6636-4587-A329-9A6674FDCBC7}" srcOrd="0" destOrd="0" presId="urn:microsoft.com/office/officeart/2005/8/layout/hList1"/>
    <dgm:cxn modelId="{7658E9D0-91DC-4939-B48C-20F81195B04B}" type="presOf" srcId="{8DAB9D64-13E1-443B-9F8B-3EA6BE63AB32}" destId="{BA55CD36-7BA2-4A05-84A5-2092D2DCF0F5}" srcOrd="0" destOrd="0" presId="urn:microsoft.com/office/officeart/2005/8/layout/hList1"/>
    <dgm:cxn modelId="{38ED9874-DF64-44E1-8A9C-F554A5653BC1}" type="presOf" srcId="{89CFBB59-B889-414E-8068-D247979A72F0}" destId="{9D27559A-28CC-4423-AAC2-F21F7CCF42EE}" srcOrd="0" destOrd="2" presId="urn:microsoft.com/office/officeart/2005/8/layout/hList1"/>
    <dgm:cxn modelId="{06D9FA7B-3A96-4307-BA9F-332EF84CAAFC}" srcId="{23D4BB7A-0016-43E2-B961-F8D762CF8E31}" destId="{FCFE7140-95CB-4B0B-B2D3-0A47946389C3}" srcOrd="0" destOrd="0" parTransId="{039FB35F-C042-4FFF-8A19-A8B1BF209DF0}" sibTransId="{6E559F80-494D-45EF-8950-12B3988652F7}"/>
    <dgm:cxn modelId="{B385FF0A-9A73-477C-89DB-874840B5D7E7}" srcId="{82A443A0-6AFC-4A3E-BB2A-CC1DEF2B31A6}" destId="{E1015FCC-AA45-4799-8659-1401E80D639A}" srcOrd="1" destOrd="0" parTransId="{29C714D9-8E9E-486C-88C2-EF15405A2960}" sibTransId="{B55EA32E-EBFA-410E-9BB4-165726A8BD64}"/>
    <dgm:cxn modelId="{BCAA352F-0B58-44CB-A90E-47F7E9FF0AB8}" srcId="{88E492D1-33A8-4266-819E-57FACEA2FB97}" destId="{8DAB9D64-13E1-443B-9F8B-3EA6BE63AB32}" srcOrd="0" destOrd="0" parTransId="{37E4E182-96C3-4765-8D13-5205668C2588}" sibTransId="{871EC8E8-D49C-458A-A9BA-F25D1B8F0FC1}"/>
    <dgm:cxn modelId="{88D099EF-0108-4ADF-B6A7-80BE8A4AC73E}" srcId="{82A443A0-6AFC-4A3E-BB2A-CC1DEF2B31A6}" destId="{89CFBB59-B889-414E-8068-D247979A72F0}" srcOrd="2" destOrd="0" parTransId="{B590AC9A-3814-4E2C-99AE-8878500D77CE}" sibTransId="{2BA6FEA6-D83F-4DD9-A0BF-203CA313DEF2}"/>
    <dgm:cxn modelId="{1C631542-675B-4A1B-B7D7-2AB27AD5FBBF}" srcId="{BFA00686-7DD9-49F2-8929-507F789E8EBF}" destId="{23D4BB7A-0016-43E2-B961-F8D762CF8E31}" srcOrd="2" destOrd="0" parTransId="{FC2A9A7D-8210-49C7-AEB1-6BC6475E5D9D}" sibTransId="{96A1810F-93E0-4F76-9002-F6CEB14D9B3F}"/>
    <dgm:cxn modelId="{4C2C6E7F-CA36-4896-BCCB-A230CC6B613F}" type="presOf" srcId="{E1015FCC-AA45-4799-8659-1401E80D639A}" destId="{9D27559A-28CC-4423-AAC2-F21F7CCF42EE}" srcOrd="0" destOrd="1" presId="urn:microsoft.com/office/officeart/2005/8/layout/hList1"/>
    <dgm:cxn modelId="{9293CBA4-2D37-49B2-9020-3B40472BEBC3}" srcId="{BFA00686-7DD9-49F2-8929-507F789E8EBF}" destId="{88E492D1-33A8-4266-819E-57FACEA2FB97}" srcOrd="0" destOrd="0" parTransId="{EAC5319A-D458-41A0-96A4-4C3F280BFC77}" sibTransId="{9E381981-105A-430A-9DE6-28E6A08F4F3A}"/>
    <dgm:cxn modelId="{4452B692-945C-45F7-BC50-D71D49376C7D}" type="presOf" srcId="{BFA00686-7DD9-49F2-8929-507F789E8EBF}" destId="{50D9E01D-1810-4F4A-92CC-618A6CD98E2A}" srcOrd="0" destOrd="0" presId="urn:microsoft.com/office/officeart/2005/8/layout/hList1"/>
    <dgm:cxn modelId="{B4CF5938-87B0-4CFB-BFA6-103A5C6F4C6A}" type="presOf" srcId="{88E492D1-33A8-4266-819E-57FACEA2FB97}" destId="{46DF2B04-F809-43D4-B8C7-ECE974963BB6}" srcOrd="0" destOrd="0" presId="urn:microsoft.com/office/officeart/2005/8/layout/hList1"/>
    <dgm:cxn modelId="{8A4B4D09-A195-4E48-81C2-55E5934958A2}" type="presOf" srcId="{82A443A0-6AFC-4A3E-BB2A-CC1DEF2B31A6}" destId="{50BDA364-673B-48AF-8420-F2F87161A2B7}" srcOrd="0" destOrd="0" presId="urn:microsoft.com/office/officeart/2005/8/layout/hList1"/>
    <dgm:cxn modelId="{C4D3564C-91FD-4C3E-8C0A-6973B300853A}" type="presOf" srcId="{23D4BB7A-0016-43E2-B961-F8D762CF8E31}" destId="{5EB2AA5B-09BB-41BA-9AA8-6A2F6ADE25F9}" srcOrd="0" destOrd="0" presId="urn:microsoft.com/office/officeart/2005/8/layout/hList1"/>
    <dgm:cxn modelId="{53E81D3C-29C0-41CA-A6FD-AD770CC67462}" type="presParOf" srcId="{50D9E01D-1810-4F4A-92CC-618A6CD98E2A}" destId="{A76F541C-0E9C-43F6-A397-6256B7A516A6}" srcOrd="0" destOrd="0" presId="urn:microsoft.com/office/officeart/2005/8/layout/hList1"/>
    <dgm:cxn modelId="{4197CD4F-62B2-4FBC-AF9C-0F33B081317C}" type="presParOf" srcId="{A76F541C-0E9C-43F6-A397-6256B7A516A6}" destId="{46DF2B04-F809-43D4-B8C7-ECE974963BB6}" srcOrd="0" destOrd="0" presId="urn:microsoft.com/office/officeart/2005/8/layout/hList1"/>
    <dgm:cxn modelId="{E29D0157-6C47-44CA-BA11-7B1BC69A6607}" type="presParOf" srcId="{A76F541C-0E9C-43F6-A397-6256B7A516A6}" destId="{BA55CD36-7BA2-4A05-84A5-2092D2DCF0F5}" srcOrd="1" destOrd="0" presId="urn:microsoft.com/office/officeart/2005/8/layout/hList1"/>
    <dgm:cxn modelId="{F46E8509-2EA1-4151-B68C-B08EC78EA076}" type="presParOf" srcId="{50D9E01D-1810-4F4A-92CC-618A6CD98E2A}" destId="{1DA38C50-1649-40EE-B0FC-01BC97010135}" srcOrd="1" destOrd="0" presId="urn:microsoft.com/office/officeart/2005/8/layout/hList1"/>
    <dgm:cxn modelId="{0D22EBA0-C22D-4963-B66E-0B04193281D1}" type="presParOf" srcId="{50D9E01D-1810-4F4A-92CC-618A6CD98E2A}" destId="{EBB51ACC-6AC1-418B-85FD-0D44DAA5C20F}" srcOrd="2" destOrd="0" presId="urn:microsoft.com/office/officeart/2005/8/layout/hList1"/>
    <dgm:cxn modelId="{52D3E755-81D3-4313-8AA8-2D83169E3853}" type="presParOf" srcId="{EBB51ACC-6AC1-418B-85FD-0D44DAA5C20F}" destId="{50BDA364-673B-48AF-8420-F2F87161A2B7}" srcOrd="0" destOrd="0" presId="urn:microsoft.com/office/officeart/2005/8/layout/hList1"/>
    <dgm:cxn modelId="{71DDBD98-18D6-4F9A-8C32-F43A5D1E267D}" type="presParOf" srcId="{EBB51ACC-6AC1-418B-85FD-0D44DAA5C20F}" destId="{9D27559A-28CC-4423-AAC2-F21F7CCF42EE}" srcOrd="1" destOrd="0" presId="urn:microsoft.com/office/officeart/2005/8/layout/hList1"/>
    <dgm:cxn modelId="{2DB3C22F-BE7E-46F2-AC50-CE77FB69AF7B}" type="presParOf" srcId="{50D9E01D-1810-4F4A-92CC-618A6CD98E2A}" destId="{B617721D-37AC-4522-A132-1B5AE68A7353}" srcOrd="3" destOrd="0" presId="urn:microsoft.com/office/officeart/2005/8/layout/hList1"/>
    <dgm:cxn modelId="{AA2E2FC6-2A4B-47C5-884D-AB5E83C560B9}" type="presParOf" srcId="{50D9E01D-1810-4F4A-92CC-618A6CD98E2A}" destId="{1C987CDD-92AD-40B6-992C-775B843F9A92}" srcOrd="4" destOrd="0" presId="urn:microsoft.com/office/officeart/2005/8/layout/hList1"/>
    <dgm:cxn modelId="{58159B3A-1E66-4CF4-90C8-18D9A44DAF02}" type="presParOf" srcId="{1C987CDD-92AD-40B6-992C-775B843F9A92}" destId="{5EB2AA5B-09BB-41BA-9AA8-6A2F6ADE25F9}" srcOrd="0" destOrd="0" presId="urn:microsoft.com/office/officeart/2005/8/layout/hList1"/>
    <dgm:cxn modelId="{86A618AD-35F2-4A1C-ADE3-37D33E1B2865}" type="presParOf" srcId="{1C987CDD-92AD-40B6-992C-775B843F9A92}" destId="{FE2C2AB1-6636-4587-A329-9A6674FDCBC7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1791CC-BCFF-4288-9817-08C0D45FF848}">
      <dsp:nvSpPr>
        <dsp:cNvPr id="0" name=""/>
        <dsp:cNvSpPr/>
      </dsp:nvSpPr>
      <dsp:spPr>
        <a:xfrm>
          <a:off x="3582529" y="-88744"/>
          <a:ext cx="2058320" cy="92417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Стимулиру-ющая среда </a:t>
          </a:r>
          <a:endParaRPr lang="en-US" sz="2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627644" y="-43629"/>
        <a:ext cx="1968090" cy="833948"/>
      </dsp:txXfrm>
    </dsp:sp>
    <dsp:sp modelId="{DBD6969C-337E-42EB-9690-A62B09ED3694}">
      <dsp:nvSpPr>
        <dsp:cNvPr id="0" name=""/>
        <dsp:cNvSpPr/>
      </dsp:nvSpPr>
      <dsp:spPr>
        <a:xfrm>
          <a:off x="1125271" y="-39810"/>
          <a:ext cx="5620932" cy="5620932"/>
        </a:xfrm>
        <a:custGeom>
          <a:avLst/>
          <a:gdLst/>
          <a:ahLst/>
          <a:cxnLst/>
          <a:rect l="0" t="0" r="0" b="0"/>
          <a:pathLst>
            <a:path>
              <a:moveTo>
                <a:pt x="4521638" y="580979"/>
              </a:moveTo>
              <a:arcTo wR="2810466" hR="2810466" stAng="18450414" swAng="917628"/>
            </a:path>
          </a:pathLst>
        </a:custGeom>
        <a:noFill/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3061A56-100E-460E-AD8D-6A7C5EF58460}">
      <dsp:nvSpPr>
        <dsp:cNvPr id="0" name=""/>
        <dsp:cNvSpPr/>
      </dsp:nvSpPr>
      <dsp:spPr>
        <a:xfrm>
          <a:off x="5432811" y="1077561"/>
          <a:ext cx="2444353" cy="86850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Определение проекта</a:t>
          </a:r>
          <a:endParaRPr lang="en-US" sz="2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475208" y="1119958"/>
        <a:ext cx="2359559" cy="783709"/>
      </dsp:txXfrm>
    </dsp:sp>
    <dsp:sp modelId="{DF26624E-F007-4E3B-81C8-32EB2A827E6B}">
      <dsp:nvSpPr>
        <dsp:cNvPr id="0" name=""/>
        <dsp:cNvSpPr/>
      </dsp:nvSpPr>
      <dsp:spPr>
        <a:xfrm>
          <a:off x="1514497" y="128335"/>
          <a:ext cx="5620932" cy="5620932"/>
        </a:xfrm>
        <a:custGeom>
          <a:avLst/>
          <a:gdLst/>
          <a:ahLst/>
          <a:cxnLst/>
          <a:rect l="0" t="0" r="0" b="0"/>
          <a:pathLst>
            <a:path>
              <a:moveTo>
                <a:pt x="5440904" y="1820760"/>
              </a:moveTo>
              <a:arcTo wR="2810466" hR="2810466" stAng="20362868" swAng="388485"/>
            </a:path>
          </a:pathLst>
        </a:custGeom>
        <a:noFill/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01ECCDD-DEEE-467A-B9DB-1FCFBE5CFF6E}">
      <dsp:nvSpPr>
        <dsp:cNvPr id="0" name=""/>
        <dsp:cNvSpPr/>
      </dsp:nvSpPr>
      <dsp:spPr>
        <a:xfrm>
          <a:off x="5621236" y="2255171"/>
          <a:ext cx="3188936" cy="137249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Определение возможностей по финансированию проекта</a:t>
          </a:r>
          <a:endParaRPr lang="en-US" sz="2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688236" y="2322171"/>
        <a:ext cx="3054936" cy="1238495"/>
      </dsp:txXfrm>
    </dsp:sp>
    <dsp:sp modelId="{8E7AC69C-4001-4295-8D71-74508CEEA1BB}">
      <dsp:nvSpPr>
        <dsp:cNvPr id="0" name=""/>
        <dsp:cNvSpPr/>
      </dsp:nvSpPr>
      <dsp:spPr>
        <a:xfrm>
          <a:off x="1593615" y="432849"/>
          <a:ext cx="5620932" cy="5620932"/>
        </a:xfrm>
        <a:custGeom>
          <a:avLst/>
          <a:gdLst/>
          <a:ahLst/>
          <a:cxnLst/>
          <a:rect l="0" t="0" r="0" b="0"/>
          <a:pathLst>
            <a:path>
              <a:moveTo>
                <a:pt x="5594053" y="3198232"/>
              </a:moveTo>
              <a:arcTo wR="2810466" hR="2810466" stAng="475831" swAng="413387"/>
            </a:path>
          </a:pathLst>
        </a:custGeom>
        <a:noFill/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30F8323-E05B-4BDA-A595-E36918195F34}">
      <dsp:nvSpPr>
        <dsp:cNvPr id="0" name=""/>
        <dsp:cNvSpPr/>
      </dsp:nvSpPr>
      <dsp:spPr>
        <a:xfrm>
          <a:off x="5725164" y="3965530"/>
          <a:ext cx="2360813" cy="97151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Обоснование проекта</a:t>
          </a:r>
          <a:endParaRPr lang="en-US" sz="2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772590" y="4012956"/>
        <a:ext cx="2265961" cy="876666"/>
      </dsp:txXfrm>
    </dsp:sp>
    <dsp:sp modelId="{B1BC995F-17B4-41CC-8BC5-25683AFDBA67}">
      <dsp:nvSpPr>
        <dsp:cNvPr id="0" name=""/>
        <dsp:cNvSpPr/>
      </dsp:nvSpPr>
      <dsp:spPr>
        <a:xfrm>
          <a:off x="973458" y="1598881"/>
          <a:ext cx="5620932" cy="5620932"/>
        </a:xfrm>
        <a:custGeom>
          <a:avLst/>
          <a:gdLst/>
          <a:ahLst/>
          <a:cxnLst/>
          <a:rect l="0" t="0" r="0" b="0"/>
          <a:pathLst>
            <a:path>
              <a:moveTo>
                <a:pt x="5570517" y="3340408"/>
              </a:moveTo>
              <a:arcTo wR="2810466" hR="2810466" stAng="652127" swAng="273599"/>
            </a:path>
          </a:pathLst>
        </a:custGeom>
        <a:noFill/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53EB1E1-5871-4A75-A605-706FBE72100D}">
      <dsp:nvSpPr>
        <dsp:cNvPr id="0" name=""/>
        <dsp:cNvSpPr/>
      </dsp:nvSpPr>
      <dsp:spPr>
        <a:xfrm>
          <a:off x="4748770" y="5159244"/>
          <a:ext cx="2177140" cy="87831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Участие государства</a:t>
          </a:r>
          <a:endParaRPr lang="en-US" sz="2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791646" y="5202120"/>
        <a:ext cx="2091388" cy="792564"/>
      </dsp:txXfrm>
    </dsp:sp>
    <dsp:sp modelId="{61EF73D4-6C93-4A4E-9173-6BBDB612F4B5}">
      <dsp:nvSpPr>
        <dsp:cNvPr id="0" name=""/>
        <dsp:cNvSpPr/>
      </dsp:nvSpPr>
      <dsp:spPr>
        <a:xfrm>
          <a:off x="2018511" y="235239"/>
          <a:ext cx="5620932" cy="5620932"/>
        </a:xfrm>
        <a:custGeom>
          <a:avLst/>
          <a:gdLst/>
          <a:ahLst/>
          <a:cxnLst/>
          <a:rect l="0" t="0" r="0" b="0"/>
          <a:pathLst>
            <a:path>
              <a:moveTo>
                <a:pt x="2727703" y="5619713"/>
              </a:moveTo>
              <a:arcTo wR="2810466" hR="2810466" stAng="5501249" swAng="306643"/>
            </a:path>
          </a:pathLst>
        </a:custGeom>
        <a:noFill/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65EFE53-A341-4D85-92D9-5DB4DDB85BF8}">
      <dsp:nvSpPr>
        <dsp:cNvPr id="0" name=""/>
        <dsp:cNvSpPr/>
      </dsp:nvSpPr>
      <dsp:spPr>
        <a:xfrm>
          <a:off x="2238924" y="5035909"/>
          <a:ext cx="2254830" cy="905817"/>
        </a:xfrm>
        <a:prstGeom prst="roundRect">
          <a:avLst/>
        </a:prstGeom>
        <a:solidFill>
          <a:schemeClr val="accent1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Рыночный анализ</a:t>
          </a:r>
          <a:endParaRPr lang="en-US" sz="2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283142" y="5080127"/>
        <a:ext cx="2166394" cy="817381"/>
      </dsp:txXfrm>
    </dsp:sp>
    <dsp:sp modelId="{67A03D22-9243-4BBF-AEF7-924DA8172CDA}">
      <dsp:nvSpPr>
        <dsp:cNvPr id="0" name=""/>
        <dsp:cNvSpPr/>
      </dsp:nvSpPr>
      <dsp:spPr>
        <a:xfrm>
          <a:off x="2445026" y="886341"/>
          <a:ext cx="5620932" cy="5620932"/>
        </a:xfrm>
        <a:custGeom>
          <a:avLst/>
          <a:gdLst/>
          <a:ahLst/>
          <a:cxnLst/>
          <a:rect l="0" t="0" r="0" b="0"/>
          <a:pathLst>
            <a:path>
              <a:moveTo>
                <a:pt x="338165" y="4147048"/>
              </a:moveTo>
              <a:arcTo wR="2810466" hR="2810466" stAng="9096200" swAng="343571"/>
            </a:path>
          </a:pathLst>
        </a:custGeom>
        <a:noFill/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B891888-C201-414B-B3B9-13990B56F8D2}">
      <dsp:nvSpPr>
        <dsp:cNvPr id="0" name=""/>
        <dsp:cNvSpPr/>
      </dsp:nvSpPr>
      <dsp:spPr>
        <a:xfrm>
          <a:off x="856024" y="3746436"/>
          <a:ext cx="2981143" cy="1030967"/>
        </a:xfrm>
        <a:prstGeom prst="roundRect">
          <a:avLst/>
        </a:prstGeom>
        <a:solidFill>
          <a:schemeClr val="accent1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>
              <a:latin typeface="Arial" panose="020B0604020202020204" pitchFamily="34" charset="0"/>
              <a:cs typeface="Arial" panose="020B0604020202020204" pitchFamily="34" charset="0"/>
            </a:rPr>
            <a:t>Поддержка заинтересованных сторон</a:t>
          </a:r>
          <a:endParaRPr lang="en-US" sz="22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906352" y="3796764"/>
        <a:ext cx="2880487" cy="930311"/>
      </dsp:txXfrm>
    </dsp:sp>
    <dsp:sp modelId="{CEAA4D20-2573-48FE-BD61-2221F2D65C91}">
      <dsp:nvSpPr>
        <dsp:cNvPr id="0" name=""/>
        <dsp:cNvSpPr/>
      </dsp:nvSpPr>
      <dsp:spPr>
        <a:xfrm>
          <a:off x="1598873" y="-766029"/>
          <a:ext cx="5620932" cy="5620932"/>
        </a:xfrm>
        <a:custGeom>
          <a:avLst/>
          <a:gdLst/>
          <a:ahLst/>
          <a:cxnLst/>
          <a:rect l="0" t="0" r="0" b="0"/>
          <a:pathLst>
            <a:path>
              <a:moveTo>
                <a:pt x="570660" y="4508108"/>
              </a:moveTo>
              <a:arcTo wR="2810466" hR="2810466" stAng="8570400" swAng="656911"/>
            </a:path>
          </a:pathLst>
        </a:custGeom>
        <a:noFill/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4D28DC1-2DBE-443C-AD66-8C995FC385E4}">
      <dsp:nvSpPr>
        <dsp:cNvPr id="0" name=""/>
        <dsp:cNvSpPr/>
      </dsp:nvSpPr>
      <dsp:spPr>
        <a:xfrm>
          <a:off x="827746" y="2329027"/>
          <a:ext cx="2163392" cy="951841"/>
        </a:xfrm>
        <a:prstGeom prst="roundRect">
          <a:avLst/>
        </a:prstGeom>
        <a:solidFill>
          <a:schemeClr val="accent1"/>
        </a:solidFill>
        <a:ln w="19050" cap="rnd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Процедуры закупа</a:t>
          </a:r>
          <a:endParaRPr lang="en-US" sz="2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74211" y="2375492"/>
        <a:ext cx="2070462" cy="858911"/>
      </dsp:txXfrm>
    </dsp:sp>
    <dsp:sp modelId="{1248A679-922A-49AC-9D86-112337F4FBEA}">
      <dsp:nvSpPr>
        <dsp:cNvPr id="0" name=""/>
        <dsp:cNvSpPr/>
      </dsp:nvSpPr>
      <dsp:spPr>
        <a:xfrm>
          <a:off x="1948626" y="134525"/>
          <a:ext cx="5620932" cy="5620932"/>
        </a:xfrm>
        <a:custGeom>
          <a:avLst/>
          <a:gdLst/>
          <a:ahLst/>
          <a:cxnLst/>
          <a:rect l="0" t="0" r="0" b="0"/>
          <a:pathLst>
            <a:path>
              <a:moveTo>
                <a:pt x="69386" y="2189819"/>
              </a:moveTo>
              <a:arcTo wR="2810466" hR="2810466" stAng="11565482" swAng="576135"/>
            </a:path>
          </a:pathLst>
        </a:custGeom>
        <a:noFill/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D871465-95E4-4ABB-9DBE-AC15B4793399}">
      <dsp:nvSpPr>
        <dsp:cNvPr id="0" name=""/>
        <dsp:cNvSpPr/>
      </dsp:nvSpPr>
      <dsp:spPr>
        <a:xfrm>
          <a:off x="1397063" y="950130"/>
          <a:ext cx="2125909" cy="92123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Управление проектом</a:t>
          </a:r>
          <a:endParaRPr lang="en-US" sz="2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442034" y="995101"/>
        <a:ext cx="2035967" cy="831297"/>
      </dsp:txXfrm>
    </dsp:sp>
    <dsp:sp modelId="{966D4893-3B4B-4C0C-AE1D-ECA585676029}">
      <dsp:nvSpPr>
        <dsp:cNvPr id="0" name=""/>
        <dsp:cNvSpPr/>
      </dsp:nvSpPr>
      <dsp:spPr>
        <a:xfrm>
          <a:off x="1740765" y="428763"/>
          <a:ext cx="5620932" cy="5620932"/>
        </a:xfrm>
        <a:custGeom>
          <a:avLst/>
          <a:gdLst/>
          <a:ahLst/>
          <a:cxnLst/>
          <a:rect l="0" t="0" r="0" b="0"/>
          <a:pathLst>
            <a:path>
              <a:moveTo>
                <a:pt x="1186001" y="517033"/>
              </a:moveTo>
              <a:arcTo wR="2810466" hR="2810466" stAng="14081377" swAng="899746"/>
            </a:path>
          </a:pathLst>
        </a:custGeom>
        <a:noFill/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DF2B04-F809-43D4-B8C7-ECE974963BB6}">
      <dsp:nvSpPr>
        <dsp:cNvPr id="0" name=""/>
        <dsp:cNvSpPr/>
      </dsp:nvSpPr>
      <dsp:spPr>
        <a:xfrm>
          <a:off x="2795" y="359636"/>
          <a:ext cx="2726084" cy="109043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89408" rIns="156464" bIns="89408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Акционерный капитал (</a:t>
          </a:r>
          <a:r>
            <a:rPr lang="en-US" sz="2200" b="1" kern="12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10-30%</a:t>
          </a:r>
          <a:r>
            <a:rPr lang="ru-RU" sz="2200" b="1" kern="12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)</a:t>
          </a:r>
          <a:endParaRPr lang="en-US" sz="2200" b="1" kern="1200" dirty="0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795" y="359636"/>
        <a:ext cx="2726084" cy="1090433"/>
      </dsp:txXfrm>
    </dsp:sp>
    <dsp:sp modelId="{BA55CD36-7BA2-4A05-84A5-2092D2DCF0F5}">
      <dsp:nvSpPr>
        <dsp:cNvPr id="0" name=""/>
        <dsp:cNvSpPr/>
      </dsp:nvSpPr>
      <dsp:spPr>
        <a:xfrm>
          <a:off x="2795" y="1373847"/>
          <a:ext cx="2726084" cy="28548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Инвестиции подрядчиков проекта или третьих </a:t>
          </a:r>
          <a:r>
            <a:rPr lang="ru-RU" sz="24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орга-низаций</a:t>
          </a:r>
          <a:r>
            <a:rPr lang="ru-RU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 в обмен на   долю  владения</a:t>
          </a:r>
          <a:endParaRPr lang="en-US" sz="2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795" y="1373847"/>
        <a:ext cx="2726084" cy="2854800"/>
      </dsp:txXfrm>
    </dsp:sp>
    <dsp:sp modelId="{50BDA364-673B-48AF-8420-F2F87161A2B7}">
      <dsp:nvSpPr>
        <dsp:cNvPr id="0" name=""/>
        <dsp:cNvSpPr/>
      </dsp:nvSpPr>
      <dsp:spPr>
        <a:xfrm>
          <a:off x="3110532" y="385654"/>
          <a:ext cx="2726084" cy="109043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89408" rIns="156464" bIns="89408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Заемный капитал (</a:t>
          </a:r>
          <a:r>
            <a:rPr lang="en-US" sz="2200" b="1" kern="1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70-90%</a:t>
          </a:r>
          <a:r>
            <a:rPr lang="ru-RU" sz="2200" b="1" kern="1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)</a:t>
          </a:r>
          <a:endParaRPr lang="en-US" sz="2200" b="1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110532" y="385654"/>
        <a:ext cx="2726084" cy="1090433"/>
      </dsp:txXfrm>
    </dsp:sp>
    <dsp:sp modelId="{9D27559A-28CC-4423-AAC2-F21F7CCF42EE}">
      <dsp:nvSpPr>
        <dsp:cNvPr id="0" name=""/>
        <dsp:cNvSpPr/>
      </dsp:nvSpPr>
      <dsp:spPr>
        <a:xfrm>
          <a:off x="3110532" y="1365615"/>
          <a:ext cx="2726084" cy="28548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Ссуды банков или других кредитных организаций    к выплате с процентом</a:t>
          </a:r>
          <a:endParaRPr lang="en-US" sz="24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24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2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110532" y="1365615"/>
        <a:ext cx="2726084" cy="2854800"/>
      </dsp:txXfrm>
    </dsp:sp>
    <dsp:sp modelId="{5EB2AA5B-09BB-41BA-9AA8-6A2F6ADE25F9}">
      <dsp:nvSpPr>
        <dsp:cNvPr id="0" name=""/>
        <dsp:cNvSpPr/>
      </dsp:nvSpPr>
      <dsp:spPr>
        <a:xfrm>
          <a:off x="6221065" y="399312"/>
          <a:ext cx="2726084" cy="109043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89408" rIns="156464" bIns="89408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Гос. средства (</a:t>
          </a:r>
          <a:r>
            <a:rPr lang="en-US" sz="2200" b="1" kern="12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10-20%</a:t>
          </a:r>
          <a:r>
            <a:rPr lang="ru-RU" sz="2200" b="1" kern="12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)</a:t>
          </a:r>
          <a:endParaRPr lang="en-US" sz="2200" b="1" kern="1200" dirty="0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221065" y="399312"/>
        <a:ext cx="2726084" cy="1090433"/>
      </dsp:txXfrm>
    </dsp:sp>
    <dsp:sp modelId="{FE2C2AB1-6636-4587-A329-9A6674FDCBC7}">
      <dsp:nvSpPr>
        <dsp:cNvPr id="0" name=""/>
        <dsp:cNvSpPr/>
      </dsp:nvSpPr>
      <dsp:spPr>
        <a:xfrm>
          <a:off x="6221065" y="1330575"/>
          <a:ext cx="2726084" cy="28548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По </a:t>
          </a:r>
          <a:r>
            <a:rPr lang="ru-RU" sz="24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необходи</a:t>
          </a:r>
          <a:r>
            <a:rPr lang="ru-RU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-мости, </a:t>
          </a:r>
          <a:r>
            <a:rPr lang="ru-RU" sz="24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субси-дии</a:t>
          </a:r>
          <a:r>
            <a:rPr lang="ru-RU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, ссуды и др. формы участия</a:t>
          </a:r>
          <a:endParaRPr lang="en-US" sz="2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221065" y="1330575"/>
        <a:ext cx="2726084" cy="28548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183E62-197E-0941-8B2A-5BB11325A7DF}" type="datetimeFigureOut">
              <a:rPr lang="en-US" smtClean="0"/>
              <a:t>5/9/2015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14083A-6360-0B46-9043-44F429D3C8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3480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D919B4-5669-44A7-AF35-4D950DAB0896}" type="datetimeFigureOut">
              <a:rPr lang="en-US" smtClean="0"/>
              <a:t>5/9/2015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D93F00-D9C3-4C07-BFE1-531237EB6C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3422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D93F00-D9C3-4C07-BFE1-531237EB6C3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7322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D93F00-D9C3-4C07-BFE1-531237EB6C3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0358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D93F00-D9C3-4C07-BFE1-531237EB6C3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0036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D93F00-D9C3-4C07-BFE1-531237EB6C3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8363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D93F00-D9C3-4C07-BFE1-531237EB6C3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5146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D93F00-D9C3-4C07-BFE1-531237EB6C3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9833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sz="1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D93F00-D9C3-4C07-BFE1-531237EB6C3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9410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D93F00-D9C3-4C07-BFE1-531237EB6C3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6539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D93F00-D9C3-4C07-BFE1-531237EB6C3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5685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D93F00-D9C3-4C07-BFE1-531237EB6C3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9139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D93F00-D9C3-4C07-BFE1-531237EB6C3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2757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D93F00-D9C3-4C07-BFE1-531237EB6C3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3088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D93F00-D9C3-4C07-BFE1-531237EB6C3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42269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D93F00-D9C3-4C07-BFE1-531237EB6C3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95429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D93F00-D9C3-4C07-BFE1-531237EB6C3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92823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D93F00-D9C3-4C07-BFE1-531237EB6C3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50182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D93F00-D9C3-4C07-BFE1-531237EB6C3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39118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D93F00-D9C3-4C07-BFE1-531237EB6C3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25595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D93F00-D9C3-4C07-BFE1-531237EB6C3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87080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D93F00-D9C3-4C07-BFE1-531237EB6C3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04261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D93F00-D9C3-4C07-BFE1-531237EB6C3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80728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D93F00-D9C3-4C07-BFE1-531237EB6C3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3493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D93F00-D9C3-4C07-BFE1-531237EB6C3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8704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D93F00-D9C3-4C07-BFE1-531237EB6C3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47680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D93F00-D9C3-4C07-BFE1-531237EB6C3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07046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D93F00-D9C3-4C07-BFE1-531237EB6C3F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05408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D93F00-D9C3-4C07-BFE1-531237EB6C3F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1209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D93F00-D9C3-4C07-BFE1-531237EB6C3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4353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b="0" u="none" dirty="0" smtClean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D93F00-D9C3-4C07-BFE1-531237EB6C3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4568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D93F00-D9C3-4C07-BFE1-531237EB6C3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019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D93F00-D9C3-4C07-BFE1-531237EB6C3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0111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D93F00-D9C3-4C07-BFE1-531237EB6C3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1401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D93F00-D9C3-4C07-BFE1-531237EB6C3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1944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5/9/2015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5/9/2015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5/9/2015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5/9/2015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5/9/2015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5/9/2015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5/9/2015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5/9/2015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5/9/2015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5/9/2015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509A250-FF31-4206-8172-F9D3106AACB1}" type="datetimeFigureOut">
              <a:rPr lang="en-US" dirty="0"/>
              <a:t>5/9/2015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sfallon@mail.wvu.edu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0.jp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41.jp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g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dbi.org/files/2009.05.19.cpp.day1.sess1.foster.ppp.infrastructure.australia.pdf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aterjustice.org/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image" Target="../media/image1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6897" y="1477218"/>
            <a:ext cx="7601760" cy="3329581"/>
          </a:xfrm>
        </p:spPr>
        <p:txBody>
          <a:bodyPr/>
          <a:lstStyle/>
          <a:p>
            <a:r>
              <a:rPr lang="ru-RU" sz="5000" b="1" dirty="0" smtClean="0">
                <a:solidFill>
                  <a:srgbClr val="FFC000"/>
                </a:solidFill>
              </a:rPr>
              <a:t>Государственно-частное партнерство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ru-RU" sz="3200" b="1" dirty="0" smtClean="0">
                <a:solidFill>
                  <a:srgbClr val="FFC000"/>
                </a:solidFill>
              </a:rPr>
              <a:t>в сфере водной </a:t>
            </a:r>
            <a:br>
              <a:rPr lang="ru-RU" sz="3200" b="1" dirty="0" smtClean="0">
                <a:solidFill>
                  <a:srgbClr val="FFC000"/>
                </a:solidFill>
              </a:rPr>
            </a:br>
            <a:r>
              <a:rPr lang="ru-RU" sz="3200" b="1" dirty="0" smtClean="0">
                <a:solidFill>
                  <a:srgbClr val="FFC000"/>
                </a:solidFill>
              </a:rPr>
              <a:t>инфраструктуры и услуг</a:t>
            </a:r>
            <a:endParaRPr lang="en-US" sz="3200" b="1" dirty="0">
              <a:solidFill>
                <a:srgbClr val="FFC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0545" y="5494089"/>
            <a:ext cx="8825658" cy="861420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СУТЬ</a:t>
            </a:r>
            <a:r>
              <a:rPr lang="en-US" sz="2800" b="1" dirty="0" smtClean="0"/>
              <a:t>, </a:t>
            </a:r>
            <a:r>
              <a:rPr lang="ru-RU" sz="2800" b="1" dirty="0" smtClean="0"/>
              <a:t>ПРЕИМУЩЕСТВА</a:t>
            </a:r>
            <a:r>
              <a:rPr lang="en-US" sz="2800" b="1" dirty="0" smtClean="0"/>
              <a:t>, </a:t>
            </a:r>
            <a:r>
              <a:rPr lang="ru-RU" sz="2800" b="1" dirty="0" smtClean="0"/>
              <a:t>НЕДОСТАТКИ</a:t>
            </a:r>
            <a:endParaRPr lang="en-US" sz="28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9176" y="282228"/>
            <a:ext cx="4322064" cy="6455664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545" y="0"/>
            <a:ext cx="1467170" cy="203397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105" y="208719"/>
            <a:ext cx="1354866" cy="1980273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455780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78118"/>
            <a:ext cx="9760632" cy="1400530"/>
          </a:xfrm>
        </p:spPr>
        <p:txBody>
          <a:bodyPr/>
          <a:lstStyle/>
          <a:p>
            <a:r>
              <a:rPr lang="ru-RU" sz="380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Приватизация или использование активов</a:t>
            </a:r>
            <a:endParaRPr lang="en-US" sz="38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238248" y="1584084"/>
            <a:ext cx="2324100" cy="1162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Государство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5918684" y="4127988"/>
            <a:ext cx="2324100" cy="1162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Частная компания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ight Arrow 14"/>
          <p:cNvSpPr/>
          <p:nvPr/>
        </p:nvSpPr>
        <p:spPr>
          <a:xfrm flipV="1">
            <a:off x="4009292" y="4264269"/>
            <a:ext cx="1606057" cy="748812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1064525" y="4110404"/>
            <a:ext cx="2770496" cy="1162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Государственные предприятия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Down Arrow 2"/>
          <p:cNvSpPr/>
          <p:nvPr/>
        </p:nvSpPr>
        <p:spPr>
          <a:xfrm>
            <a:off x="2016369" y="2961168"/>
            <a:ext cx="750277" cy="94799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079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78118"/>
            <a:ext cx="9404723" cy="1400530"/>
          </a:xfrm>
        </p:spPr>
        <p:txBody>
          <a:bodyPr/>
          <a:lstStyle/>
          <a:p>
            <a:r>
              <a:rPr lang="ru-RU" sz="36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Приватизация или </a:t>
            </a:r>
            <a:r>
              <a:rPr lang="ru-RU" sz="360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использование </a:t>
            </a:r>
            <a:r>
              <a:rPr lang="ru-RU" sz="36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активов</a:t>
            </a:r>
            <a:endParaRPr lang="en-US" sz="36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238248" y="1584084"/>
            <a:ext cx="2324100" cy="1162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Государство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5918684" y="4127988"/>
            <a:ext cx="2324100" cy="1162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Частная компания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ight Arrow 14"/>
          <p:cNvSpPr/>
          <p:nvPr/>
        </p:nvSpPr>
        <p:spPr>
          <a:xfrm flipV="1">
            <a:off x="8346831" y="4525108"/>
            <a:ext cx="907740" cy="526580"/>
          </a:xfrm>
          <a:prstGeom prst="rightArrow">
            <a:avLst/>
          </a:prstGeom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9344630" y="4127988"/>
            <a:ext cx="2324100" cy="1162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Частное предприятие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79058" y="5919174"/>
            <a:ext cx="104304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Предприятия передаются в пользу или продаются частным компаниям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Bent Arrow 7"/>
          <p:cNvSpPr/>
          <p:nvPr/>
        </p:nvSpPr>
        <p:spPr>
          <a:xfrm rot="5400000">
            <a:off x="5978473" y="-26268"/>
            <a:ext cx="794735" cy="4849721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9168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88969" y="2310636"/>
            <a:ext cx="24106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Регулирование </a:t>
            </a:r>
            <a:endParaRPr lang="en-US" sz="24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4846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241704"/>
            <a:ext cx="9404723" cy="1400530"/>
          </a:xfrm>
        </p:spPr>
        <p:txBody>
          <a:bodyPr/>
          <a:lstStyle/>
          <a:p>
            <a:r>
              <a:rPr lang="ru-RU" sz="380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Традиционный закуп инфраструктурных работ и услуг</a:t>
            </a:r>
            <a:endParaRPr lang="en-US" sz="38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2253950" y="2014409"/>
            <a:ext cx="4544475" cy="1162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Государство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844248" y="4514780"/>
            <a:ext cx="2328793" cy="80921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Проектный контракт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Down Arrow 7"/>
          <p:cNvSpPr/>
          <p:nvPr/>
        </p:nvSpPr>
        <p:spPr>
          <a:xfrm>
            <a:off x="2014172" y="3384252"/>
            <a:ext cx="704850" cy="838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8640988" y="1863843"/>
            <a:ext cx="3277174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Государство финансирует проекты и владеет инфраструктурой;</a:t>
            </a:r>
            <a:endParaRPr lang="en-US" sz="2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Гос-во несет ответственность    за предоставление коммунальных услуг.</a:t>
            </a:r>
            <a:endParaRPr lang="en-US" sz="2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302758" y="4514780"/>
            <a:ext cx="2388358" cy="80921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Строительный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контракт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844248" y="5487297"/>
            <a:ext cx="2324100" cy="8499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Контракт на эксплуатацию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302758" y="5536429"/>
            <a:ext cx="2388358" cy="8008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Контракт на обслуживание</a:t>
            </a: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Down Arrow 11"/>
          <p:cNvSpPr/>
          <p:nvPr/>
        </p:nvSpPr>
        <p:spPr>
          <a:xfrm>
            <a:off x="4209301" y="3384252"/>
            <a:ext cx="704850" cy="838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own Arrow 12"/>
          <p:cNvSpPr/>
          <p:nvPr/>
        </p:nvSpPr>
        <p:spPr>
          <a:xfrm>
            <a:off x="6430164" y="3406376"/>
            <a:ext cx="704850" cy="838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5812768" y="4514780"/>
            <a:ext cx="2328793" cy="80921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Контракт на ремонт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5812768" y="5487297"/>
            <a:ext cx="2324100" cy="8499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Контракт на управление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7296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2286" y="333627"/>
            <a:ext cx="9404723" cy="1400530"/>
          </a:xfrm>
        </p:spPr>
        <p:txBody>
          <a:bodyPr/>
          <a:lstStyle/>
          <a:p>
            <a:r>
              <a:rPr lang="ru-RU" sz="380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Государственно-частное партнерство</a:t>
            </a:r>
            <a:endParaRPr lang="en-US" sz="38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316532" y="2808491"/>
            <a:ext cx="2324100" cy="1162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Государство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684205" y="2875405"/>
            <a:ext cx="2877015" cy="1162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Частная КСН</a:t>
            </a:r>
          </a:p>
          <a:p>
            <a:pPr algn="ctr"/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или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концессионер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9145214" y="2808578"/>
            <a:ext cx="2756054" cy="12288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Инфраструктура и услуги </a:t>
            </a: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Left-Right Arrow 16"/>
          <p:cNvSpPr/>
          <p:nvPr/>
        </p:nvSpPr>
        <p:spPr>
          <a:xfrm>
            <a:off x="3050238" y="3382308"/>
            <a:ext cx="957056" cy="38680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U-Turn Arrow 18"/>
          <p:cNvSpPr/>
          <p:nvPr/>
        </p:nvSpPr>
        <p:spPr>
          <a:xfrm>
            <a:off x="1001960" y="2053436"/>
            <a:ext cx="4628044" cy="576898"/>
          </a:xfrm>
          <a:prstGeom prst="uturn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5478898" y="5060670"/>
            <a:ext cx="1287631" cy="74654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Проекты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477320" y="5875066"/>
            <a:ext cx="1460127" cy="7595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Эксплу-атация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7001998" y="5874058"/>
            <a:ext cx="1450632" cy="71785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Обслу-живание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6878041" y="5060670"/>
            <a:ext cx="1574589" cy="72309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Строи-</a:t>
            </a:r>
            <a:r>
              <a:rPr lang="ru-R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тельство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3941016" y="5038368"/>
            <a:ext cx="1420151" cy="75826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Финансы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3941016" y="5875067"/>
            <a:ext cx="1448674" cy="7595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Управ-</a:t>
            </a:r>
            <a:r>
              <a:rPr lang="ru-R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ление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54152" y="3784187"/>
            <a:ext cx="15603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Тендер и </a:t>
            </a:r>
          </a:p>
          <a:p>
            <a:pPr algn="ctr"/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контракт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ight Brace 5"/>
          <p:cNvSpPr/>
          <p:nvPr/>
        </p:nvSpPr>
        <p:spPr>
          <a:xfrm rot="5400000">
            <a:off x="5882346" y="2840194"/>
            <a:ext cx="645048" cy="3289216"/>
          </a:xfrm>
          <a:prstGeom prst="rightBrace">
            <a:avLst>
              <a:gd name="adj1" fmla="val 8333"/>
              <a:gd name="adj2" fmla="val 49469"/>
            </a:avLst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275616" y="2202035"/>
            <a:ext cx="408073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Государственный контроль</a:t>
            </a:r>
            <a:endParaRPr lang="en-US" sz="22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U-Turn Arrow 22"/>
          <p:cNvSpPr/>
          <p:nvPr/>
        </p:nvSpPr>
        <p:spPr>
          <a:xfrm>
            <a:off x="1031012" y="1337135"/>
            <a:ext cx="9563335" cy="576898"/>
          </a:xfrm>
          <a:prstGeom prst="uturn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68536" y="1459986"/>
            <a:ext cx="78726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Ответственность и права владения государства</a:t>
            </a:r>
            <a:endParaRPr lang="en-US" sz="24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ight Arrow 10"/>
          <p:cNvSpPr/>
          <p:nvPr/>
        </p:nvSpPr>
        <p:spPr>
          <a:xfrm>
            <a:off x="3439569" y="2873747"/>
            <a:ext cx="729275" cy="43012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5" name="Left-Right Arrow 24"/>
          <p:cNvSpPr/>
          <p:nvPr/>
        </p:nvSpPr>
        <p:spPr>
          <a:xfrm>
            <a:off x="8064574" y="3423198"/>
            <a:ext cx="957056" cy="38680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ight Arrow 25"/>
          <p:cNvSpPr/>
          <p:nvPr/>
        </p:nvSpPr>
        <p:spPr>
          <a:xfrm rot="10800000">
            <a:off x="7943689" y="2888025"/>
            <a:ext cx="779107" cy="44488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 flipH="1" flipV="1">
                <a:off x="9099495" y="2821979"/>
                <a:ext cx="45719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endParaRPr lang="en-US" sz="36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 flipV="1">
                <a:off x="9099495" y="2821979"/>
                <a:ext cx="45719" cy="553998"/>
              </a:xfrm>
              <a:prstGeom prst="rect">
                <a:avLst/>
              </a:prstGeom>
              <a:blipFill rotWithShape="1">
                <a:blip r:embed="rId3"/>
                <a:stretch>
                  <a:fillRect l="-377778" t="-5435" r="-44444" b="-4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3020807" y="2771572"/>
                <a:ext cx="102750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0807" y="2771572"/>
                <a:ext cx="102750" cy="553998"/>
              </a:xfrm>
              <a:prstGeom prst="rect">
                <a:avLst/>
              </a:prstGeom>
              <a:blipFill rotWithShape="1">
                <a:blip r:embed="rId4"/>
                <a:stretch>
                  <a:fillRect l="-22222" t="-4348" r="-138889" b="-54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86053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Типы ГЧП</a:t>
            </a:r>
            <a:endParaRPr lang="en-US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hevron 10"/>
          <p:cNvSpPr/>
          <p:nvPr/>
        </p:nvSpPr>
        <p:spPr>
          <a:xfrm>
            <a:off x="401445" y="2185637"/>
            <a:ext cx="3077734" cy="1583473"/>
          </a:xfrm>
          <a:prstGeom prst="chevron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Контракты на обслу-живание</a:t>
            </a:r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hevron 11"/>
          <p:cNvSpPr/>
          <p:nvPr/>
        </p:nvSpPr>
        <p:spPr>
          <a:xfrm>
            <a:off x="2261442" y="2185637"/>
            <a:ext cx="3336475" cy="1583474"/>
          </a:xfrm>
          <a:prstGeom prst="chevron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Контракты на управле-ние и экс-</a:t>
            </a:r>
            <a:r>
              <a:rPr lang="ru-RU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плуатацию</a:t>
            </a:r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hevron 12"/>
          <p:cNvSpPr/>
          <p:nvPr/>
        </p:nvSpPr>
        <p:spPr>
          <a:xfrm>
            <a:off x="4481260" y="2184758"/>
            <a:ext cx="3279339" cy="1584352"/>
          </a:xfrm>
          <a:prstGeom prst="chevron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Лизинг/  аренда</a:t>
            </a:r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Chevron 13"/>
          <p:cNvSpPr/>
          <p:nvPr/>
        </p:nvSpPr>
        <p:spPr>
          <a:xfrm>
            <a:off x="6555394" y="2196790"/>
            <a:ext cx="3636836" cy="1572322"/>
          </a:xfrm>
          <a:prstGeom prst="chevron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Концессии СЭП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РСЭ</a:t>
            </a:r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hevron 14"/>
          <p:cNvSpPr/>
          <p:nvPr/>
        </p:nvSpPr>
        <p:spPr>
          <a:xfrm>
            <a:off x="8852548" y="2196790"/>
            <a:ext cx="3213079" cy="1572322"/>
          </a:xfrm>
          <a:prstGeom prst="chevron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СП/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частичная передача активов</a:t>
            </a:r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79708" y="4305564"/>
            <a:ext cx="40890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Степень частного участия 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Notched Right Arrow 8"/>
          <p:cNvSpPr/>
          <p:nvPr/>
        </p:nvSpPr>
        <p:spPr>
          <a:xfrm>
            <a:off x="6667109" y="4469682"/>
            <a:ext cx="3635943" cy="221325"/>
          </a:xfrm>
          <a:prstGeom prst="notched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658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98297" y="368035"/>
            <a:ext cx="7263482" cy="1400530"/>
          </a:xfrm>
        </p:spPr>
        <p:txBody>
          <a:bodyPr/>
          <a:lstStyle/>
          <a:p>
            <a:r>
              <a:rPr lang="ru-RU" sz="440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чего создавать ГЧП</a:t>
            </a:r>
            <a:r>
              <a:rPr lang="en-US" sz="440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4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57" y="3089094"/>
            <a:ext cx="5738064" cy="3624528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sz="4400" b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Государство –  </a:t>
            </a:r>
            <a:endParaRPr lang="en-US" sz="4400" b="1" dirty="0" smtClean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Нехватка средств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бюджетные причины;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Потребность в современных технологиях;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Потребность в эффективном управлении и эксплуатации;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Больше уверенности в результатах;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Перенос рисков;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Контроль дефицита бюджета;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Стоимость денег.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0616" y="4172252"/>
            <a:ext cx="4027673" cy="2685748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7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86251"/>
            <a:ext cx="4198325" cy="2802843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8" name="TextBox 7"/>
          <p:cNvSpPr txBox="1"/>
          <p:nvPr/>
        </p:nvSpPr>
        <p:spPr>
          <a:xfrm>
            <a:off x="6809363" y="1623365"/>
            <a:ext cx="4654756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400" b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Частный сектор –  </a:t>
            </a:r>
            <a:endParaRPr lang="en-US" sz="34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200" i="1" dirty="0"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lang="ru-RU" sz="2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олучение прибыли для себя и инвесторов;</a:t>
            </a:r>
            <a:endParaRPr lang="en-US" sz="22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Инвестиционные возможности;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Новые рынки;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Получение доступа к инфра-структуре и услугам, которые традиционно монопольно контролировались государственными организациями.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7077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726" y="542217"/>
            <a:ext cx="7898555" cy="5254547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4514" y="4083275"/>
            <a:ext cx="4032716" cy="2689111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3" name="TextBox 2"/>
          <p:cNvSpPr txBox="1"/>
          <p:nvPr/>
        </p:nvSpPr>
        <p:spPr>
          <a:xfrm>
            <a:off x="8366281" y="1346096"/>
            <a:ext cx="366447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i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Водные ГЧП:  </a:t>
            </a:r>
            <a:endParaRPr lang="en-US" sz="2800" i="1" dirty="0" smtClean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800" i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подрывает ли приватизаци</a:t>
            </a:r>
            <a:r>
              <a:rPr lang="ru-RU" sz="2800" i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 право человека на воду и санитарные услуги</a:t>
            </a:r>
            <a:r>
              <a:rPr lang="en-US" sz="2800" i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endParaRPr lang="en-US" sz="2800" i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2700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507" y="171772"/>
            <a:ext cx="2967391" cy="296739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052" name="Picture 4" descr="Cartagena, Kolumbien, Karibik, Historische, Burg, Oze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2256" y="1669462"/>
            <a:ext cx="4350414" cy="326281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sp.yimg.com/ib/th?id=HN.608015237599070595&amp;pid=15.1&amp;P=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0690" y="4411332"/>
            <a:ext cx="2347637" cy="1760728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2872782" y="226364"/>
            <a:ext cx="7413056" cy="119311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ru-RU" sz="2800" dirty="0" smtClea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ГЧП в сфере водоснабжения                       и сточных отходов</a:t>
            </a:r>
            <a:endParaRPr lang="en-US" sz="2800" dirty="0" smtClean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ru-RU" sz="2800" dirty="0" smtClea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(г. Картахена, Колумбия)</a:t>
            </a:r>
            <a:endParaRPr lang="en-US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9432" y="1882498"/>
            <a:ext cx="4075239" cy="4761221"/>
          </a:xfrm>
          <a:prstGeom prst="ellipse">
            <a:avLst/>
          </a:prstGeom>
          <a:effectLst>
            <a:softEdge rad="317500"/>
          </a:effectLst>
        </p:spPr>
      </p:pic>
      <p:sp>
        <p:nvSpPr>
          <p:cNvPr id="2" name="TextBox 1"/>
          <p:cNvSpPr txBox="1"/>
          <p:nvPr/>
        </p:nvSpPr>
        <p:spPr>
          <a:xfrm>
            <a:off x="256528" y="4168311"/>
            <a:ext cx="216030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Водные ГЧП в мире</a:t>
            </a:r>
            <a:r>
              <a:rPr lang="en-US" sz="2800" dirty="0" smtClea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ru-RU" sz="2800" dirty="0" smtClea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успехи и неудачи</a:t>
            </a:r>
            <a:endParaRPr lang="en-US" sz="2800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765359" y="4959652"/>
            <a:ext cx="28453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i="1" dirty="0" smtClea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Успешный пример</a:t>
            </a:r>
            <a:endParaRPr lang="en-US" sz="2400" i="1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476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greens.org/s-r/54/caron_photo2s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313" y="302142"/>
            <a:ext cx="8561287" cy="632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 flipH="1">
            <a:off x="9090581" y="1352163"/>
            <a:ext cx="2905801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400" dirty="0" smtClea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 Кочабамба</a:t>
            </a:r>
            <a:r>
              <a:rPr lang="en-US" sz="3400" dirty="0" smtClea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3400" dirty="0" smtClea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Боливия,</a:t>
            </a:r>
            <a:endParaRPr lang="en-US" sz="3400" dirty="0" smtClean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3400" dirty="0" smtClea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Водные войны</a:t>
            </a:r>
            <a:endParaRPr lang="en-US" sz="3400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0351" y="6250222"/>
            <a:ext cx="20356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Фото: </a:t>
            </a:r>
            <a:r>
              <a:rPr lang="ru-RU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Мона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Карон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8942" y="3698240"/>
            <a:ext cx="1711239" cy="2707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335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399" y="0"/>
            <a:ext cx="8551497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190839" y="1720840"/>
            <a:ext cx="2413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Каковы риски в рамках ГЧП и кто их на себя берет</a:t>
            </a:r>
            <a:r>
              <a:rPr lang="en-US" sz="360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6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4243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8880" y="893930"/>
            <a:ext cx="4517560" cy="1268506"/>
          </a:xfrm>
        </p:spPr>
        <p:txBody>
          <a:bodyPr/>
          <a:lstStyle/>
          <a:p>
            <a:pPr algn="ctr"/>
            <a:r>
              <a:rPr lang="ru-RU" sz="44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Здравствуйте</a:t>
            </a:r>
            <a:r>
              <a:rPr lang="en-US" sz="44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r>
              <a:rPr lang="en-US" sz="44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44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4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44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69580" y="2207190"/>
            <a:ext cx="4935686" cy="41954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i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Сандра Фаллон</a:t>
            </a:r>
            <a:r>
              <a:rPr lang="ru-RU" sz="2400" i="1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endParaRPr lang="en-US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ru-RU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енеджер по обучению и                                     образовательным программам                               Национального центра экологических услуг при </a:t>
            </a:r>
            <a:r>
              <a:rPr lang="ru-RU" sz="2400" i="1" dirty="0">
                <a:latin typeface="Arial" panose="020B0604020202020204" pitchFamily="34" charset="0"/>
                <a:cs typeface="Arial" panose="020B0604020202020204" pitchFamily="34" charset="0"/>
              </a:rPr>
              <a:t>У</a:t>
            </a:r>
            <a:r>
              <a:rPr lang="ru-RU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ниверситете штата Западная Вирджиния</a:t>
            </a:r>
          </a:p>
          <a:p>
            <a:pPr marL="0" indent="0">
              <a:buNone/>
            </a:pP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sfallon@mail.wvu.edu</a:t>
            </a:r>
            <a:endParaRPr lang="en-US" sz="24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www.nesc.wvu.edu</a:t>
            </a:r>
            <a:endParaRPr lang="en-US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7934" y="1362108"/>
            <a:ext cx="4142383" cy="4934038"/>
          </a:xfrm>
          <a:prstGeom prst="rect">
            <a:avLst/>
          </a:prstGeom>
          <a:ln w="28575">
            <a:solidFill>
              <a:srgbClr val="92D050"/>
            </a:solidFill>
          </a:ln>
        </p:spPr>
      </p:pic>
    </p:spTree>
    <p:extLst>
      <p:ext uri="{BB962C8B-B14F-4D97-AF65-F5344CB8AC3E}">
        <p14:creationId xmlns:p14="http://schemas.microsoft.com/office/powerpoint/2010/main" val="1555078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399" y="0"/>
            <a:ext cx="8551497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124478" y="1569594"/>
            <a:ext cx="2603065" cy="5232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Расходы на проектирование,</a:t>
            </a:r>
            <a:r>
              <a:rPr lang="en-US" sz="200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строительство и эксплуатацию</a:t>
            </a:r>
            <a:endParaRPr lang="en-US" sz="2000" dirty="0" smtClean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0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Спрос на использование актива</a:t>
            </a:r>
            <a:endParaRPr lang="en-US" sz="2000" dirty="0" smtClean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0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Форс-мажор</a:t>
            </a:r>
            <a:endParaRPr lang="en-US" sz="2000" dirty="0" smtClean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0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Политические/ правовые риски</a:t>
            </a:r>
            <a:endParaRPr lang="en-US" sz="2000" dirty="0" smtClean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0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Экологические/ социальные риски</a:t>
            </a:r>
            <a:endParaRPr lang="en-US" sz="2000" dirty="0" smtClean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0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Финансовые  риски</a:t>
            </a:r>
            <a:endParaRPr lang="en-US" sz="20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0087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16260" y="275318"/>
            <a:ext cx="9974334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80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ГЧП по строительству автодорог в Венгрии</a:t>
            </a:r>
            <a:endParaRPr lang="en-US" sz="38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4" name="Picture 6" descr="http://i.ytimg.com/vi/4fJb0ozV3fE/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97" b="28967"/>
          <a:stretch/>
        </p:blipFill>
        <p:spPr bwMode="auto">
          <a:xfrm>
            <a:off x="1573267" y="1457211"/>
            <a:ext cx="5894333" cy="2561157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bankwatch.org/sites/default/files/m5-PPP.jpg?1338564124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8303" y="1799177"/>
            <a:ext cx="4438382" cy="4438382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60558" y="4088915"/>
            <a:ext cx="44230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i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Прогноз относительно загруженности платных дорог не сбылся</a:t>
            </a:r>
            <a:endParaRPr lang="en-US" sz="2800" i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7474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 rot="20850476">
            <a:off x="596980" y="4027810"/>
            <a:ext cx="331662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Шаги по созданию ГЧП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7602" y="48125"/>
            <a:ext cx="5877360" cy="4161821"/>
          </a:xfrm>
          <a:prstGeom prst="rect">
            <a:avLst/>
          </a:prstGeom>
          <a:effectLst>
            <a:softEdge rad="635000"/>
          </a:effectLst>
        </p:spPr>
      </p:pic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40572681"/>
              </p:ext>
            </p:extLst>
          </p:nvPr>
        </p:nvGraphicFramePr>
        <p:xfrm>
          <a:off x="3243173" y="312234"/>
          <a:ext cx="9824884" cy="61889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795132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494957" y="5556738"/>
            <a:ext cx="1361488" cy="923330"/>
          </a:xfrm>
          <a:prstGeom prst="round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5108504" y="393154"/>
            <a:ext cx="6231869" cy="1400530"/>
          </a:xfrm>
        </p:spPr>
        <p:txBody>
          <a:bodyPr/>
          <a:lstStyle/>
          <a:p>
            <a:r>
              <a:rPr lang="ru-RU" sz="380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Финансирование ГЧП</a:t>
            </a:r>
            <a:endParaRPr lang="en-US" sz="38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7319" y="-472136"/>
            <a:ext cx="5280219" cy="3520976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3" name="TextBox 2"/>
          <p:cNvSpPr txBox="1"/>
          <p:nvPr/>
        </p:nvSpPr>
        <p:spPr>
          <a:xfrm>
            <a:off x="494957" y="5556738"/>
            <a:ext cx="13614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 smtClean="0"/>
              <a:t>Финаси-рование</a:t>
            </a:r>
            <a:r>
              <a:rPr lang="ru-RU" dirty="0" smtClean="0"/>
              <a:t> проекта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705530" y="5846953"/>
            <a:ext cx="89053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В водных ГЧП</a:t>
            </a: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все издержки в конце концов покрываются </a:t>
            </a:r>
          </a:p>
          <a:p>
            <a:pPr algn="ctr"/>
            <a:r>
              <a:rPr lang="ru-RU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налогоплательщиками и водопользователями</a:t>
            </a:r>
            <a:endParaRPr lang="en-US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1" name="Content Placeholder 1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7003041"/>
              </p:ext>
            </p:extLst>
          </p:nvPr>
        </p:nvGraphicFramePr>
        <p:xfrm>
          <a:off x="2851423" y="1272965"/>
          <a:ext cx="8947150" cy="46060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614842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20" t="5472" b="10844"/>
          <a:stretch/>
        </p:blipFill>
        <p:spPr>
          <a:xfrm>
            <a:off x="6883994" y="5064937"/>
            <a:ext cx="1974848" cy="1901706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754"/>
          <a:stretch/>
        </p:blipFill>
        <p:spPr>
          <a:xfrm>
            <a:off x="8589272" y="5230175"/>
            <a:ext cx="2260200" cy="1679554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9372" y="4754886"/>
            <a:ext cx="2395161" cy="1597777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97" t="-682" r="1107" b="1962"/>
          <a:stretch/>
        </p:blipFill>
        <p:spPr>
          <a:xfrm flipH="1">
            <a:off x="-135696" y="167872"/>
            <a:ext cx="3925076" cy="6788099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572" y="99953"/>
            <a:ext cx="9758149" cy="999027"/>
          </a:xfrm>
        </p:spPr>
        <p:txBody>
          <a:bodyPr/>
          <a:lstStyle/>
          <a:p>
            <a:pPr algn="r"/>
            <a:r>
              <a:rPr lang="ru-RU" sz="380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Оценка экономической </a:t>
            </a:r>
            <a:br>
              <a:rPr lang="ru-RU" sz="380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80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целесообразности</a:t>
            </a:r>
            <a:endParaRPr lang="en-US" sz="38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363197" y="1485900"/>
            <a:ext cx="2838450" cy="1981200"/>
          </a:xfrm>
          <a:prstGeom prst="rect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Количественная 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анализ </a:t>
            </a:r>
            <a:r>
              <a:rPr lang="ru-RU" sz="2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прогнози-руемых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расходов (с учетом рисков)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639050" y="1524001"/>
            <a:ext cx="2705100" cy="1981199"/>
          </a:xfrm>
          <a:prstGeom prst="rect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Качественная 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неизмеримые факторы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56758" y="3818472"/>
            <a:ext cx="1943844" cy="16199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Заявка или исследо-вание госсектора</a:t>
            </a:r>
            <a:endParaRPr lang="en-US" sz="24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920534" y="3818472"/>
            <a:ext cx="1914525" cy="16199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Воздейс-твие</a:t>
            </a:r>
            <a:r>
              <a:rPr lang="ru-RU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на ключевые гос. услуги</a:t>
            </a: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538068" y="3740555"/>
            <a:ext cx="2419350" cy="5439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Безопасность </a:t>
            </a: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277350" y="4400246"/>
            <a:ext cx="2419350" cy="5439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Кач</a:t>
            </a:r>
            <a:r>
              <a:rPr lang="ru-RU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-во услуг</a:t>
            </a: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277350" y="3722641"/>
            <a:ext cx="2419350" cy="5439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Устойчивость </a:t>
            </a: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490443" y="4406029"/>
            <a:ext cx="2419350" cy="5439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Потенциал </a:t>
            </a: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850559" y="5099502"/>
            <a:ext cx="2419350" cy="5439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Надежность </a:t>
            </a: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6129498" y="1781059"/>
            <a:ext cx="0" cy="4234731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7572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9195" y="507733"/>
            <a:ext cx="7504121" cy="1400530"/>
          </a:xfrm>
        </p:spPr>
        <p:txBody>
          <a:bodyPr/>
          <a:lstStyle/>
          <a:p>
            <a:r>
              <a:rPr lang="ru-RU" sz="480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Процедура закупа</a:t>
            </a:r>
            <a:endParaRPr lang="en-US" sz="48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9194" y="1582857"/>
            <a:ext cx="6350863" cy="4195481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Официальное объявление тендера;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Предварительная квалификация;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Прием и оценка заявок;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Принятие наиболее компетентных заявок;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Обоснование выбора.</a:t>
            </a: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1871" y="345948"/>
            <a:ext cx="4413504" cy="6321552"/>
          </a:xfrm>
          <a:prstGeom prst="rect">
            <a:avLst/>
          </a:prstGeom>
          <a:effectLst>
            <a:softEdge rad="635000"/>
          </a:effectLst>
        </p:spPr>
      </p:pic>
      <p:grpSp>
        <p:nvGrpSpPr>
          <p:cNvPr id="6" name="Group 5"/>
          <p:cNvGrpSpPr/>
          <p:nvPr/>
        </p:nvGrpSpPr>
        <p:grpSpPr>
          <a:xfrm>
            <a:off x="296348" y="5541152"/>
            <a:ext cx="1781406" cy="883712"/>
            <a:chOff x="1845208" y="1038143"/>
            <a:chExt cx="1926192" cy="982131"/>
          </a:xfrm>
        </p:grpSpPr>
        <p:sp>
          <p:nvSpPr>
            <p:cNvPr id="7" name="Rounded Rectangle 6"/>
            <p:cNvSpPr/>
            <p:nvPr/>
          </p:nvSpPr>
          <p:spPr>
            <a:xfrm>
              <a:off x="1965739" y="1038143"/>
              <a:ext cx="1702863" cy="982131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Rounded Rectangle 4"/>
            <p:cNvSpPr/>
            <p:nvPr/>
          </p:nvSpPr>
          <p:spPr>
            <a:xfrm>
              <a:off x="1845208" y="1086087"/>
              <a:ext cx="1926192" cy="8862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Процедуры закупа</a:t>
              </a:r>
              <a:endParaRPr lang="en-US" sz="2000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28924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856" y="407632"/>
            <a:ext cx="3778874" cy="1462957"/>
          </a:xfrm>
        </p:spPr>
        <p:txBody>
          <a:bodyPr/>
          <a:lstStyle/>
          <a:p>
            <a:r>
              <a:rPr lang="ru-RU" sz="480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Управление контрактом</a:t>
            </a:r>
            <a:endParaRPr lang="en-US" sz="48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601579" y="5591712"/>
            <a:ext cx="1764250" cy="830997"/>
            <a:chOff x="1965739" y="1038143"/>
            <a:chExt cx="1702863" cy="982131"/>
          </a:xfrm>
        </p:grpSpPr>
        <p:sp>
          <p:nvSpPr>
            <p:cNvPr id="7" name="Rounded Rectangle 6"/>
            <p:cNvSpPr/>
            <p:nvPr/>
          </p:nvSpPr>
          <p:spPr>
            <a:xfrm>
              <a:off x="1965739" y="1038143"/>
              <a:ext cx="1702863" cy="982131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Rounded Rectangle 4"/>
            <p:cNvSpPr/>
            <p:nvPr/>
          </p:nvSpPr>
          <p:spPr>
            <a:xfrm>
              <a:off x="2013683" y="1086087"/>
              <a:ext cx="1606975" cy="8862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kern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Управление проектом</a:t>
              </a:r>
              <a:endParaRPr lang="en-US" sz="2000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90949" y="489519"/>
            <a:ext cx="8259195" cy="6371260"/>
          </a:xfrm>
          <a:prstGeom prst="ellipse">
            <a:avLst/>
          </a:prstGeom>
          <a:effectLst>
            <a:softEdge rad="317500"/>
          </a:effectLst>
        </p:spPr>
      </p:pic>
      <p:sp>
        <p:nvSpPr>
          <p:cNvPr id="11" name="TextBox 10"/>
          <p:cNvSpPr txBox="1"/>
          <p:nvPr/>
        </p:nvSpPr>
        <p:spPr>
          <a:xfrm>
            <a:off x="9032929" y="2388827"/>
            <a:ext cx="26091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Строительство </a:t>
            </a:r>
            <a:endParaRPr lang="en-US" sz="2400" b="1" dirty="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066504" y="1242867"/>
            <a:ext cx="28095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Проектирование </a:t>
            </a:r>
            <a:endParaRPr lang="en-US" sz="2400" b="1" dirty="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835260" y="5424335"/>
            <a:ext cx="21420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 smtClean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Предостав-ление</a:t>
            </a:r>
            <a:r>
              <a:rPr lang="ru-RU" sz="2400" b="1" dirty="0" smtClean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услуг </a:t>
            </a:r>
            <a:endParaRPr lang="en-US" sz="2400" b="1" dirty="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273549" y="4187850"/>
            <a:ext cx="25708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Интересы пользователей</a:t>
            </a:r>
            <a:endParaRPr lang="en-US" sz="2400" b="1" dirty="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582036" y="3740076"/>
            <a:ext cx="23221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Эксплуатация</a:t>
            </a:r>
            <a:endParaRPr lang="en-US" sz="2400" b="1" dirty="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317336" y="2718067"/>
            <a:ext cx="17523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Тарифы и оплата</a:t>
            </a:r>
            <a:endParaRPr lang="en-US" sz="2400" b="1" dirty="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635424" y="5126806"/>
            <a:ext cx="24590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Обслуживание</a:t>
            </a:r>
            <a:endParaRPr lang="en-US" sz="2400" b="1" dirty="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223881" y="3133565"/>
            <a:ext cx="13933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Жизнь </a:t>
            </a:r>
          </a:p>
          <a:p>
            <a:pPr algn="ctr"/>
            <a:r>
              <a:rPr lang="ru-RU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проекта</a:t>
            </a:r>
            <a:endParaRPr lang="en-US" sz="2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397974" y="1304944"/>
            <a:ext cx="20544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Будущие инвестиции</a:t>
            </a:r>
            <a:endParaRPr lang="en-US" sz="2400" b="1" dirty="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777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221941"/>
            <a:ext cx="10044803" cy="1400530"/>
          </a:xfrm>
        </p:spPr>
        <p:txBody>
          <a:bodyPr/>
          <a:lstStyle/>
          <a:p>
            <a:r>
              <a:rPr lang="ru-RU" sz="380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Потенциальные проблемы с ГЧП                  в водной сфере</a:t>
            </a:r>
            <a:endParaRPr lang="en-US" sz="38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6111" y="2158999"/>
            <a:ext cx="4546452" cy="4195481"/>
          </a:xfrm>
        </p:spPr>
        <p:txBody>
          <a:bodyPr>
            <a:normAutofit fontScale="92500"/>
          </a:bodyPr>
          <a:lstStyle/>
          <a:p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Возможности фермеров;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/х производительность;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Рыночные риски;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Непредсказуемость прибыльности.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2563" y="1973108"/>
            <a:ext cx="6570510" cy="4381372"/>
          </a:xfrm>
          <a:prstGeom prst="rect">
            <a:avLst/>
          </a:prstGeom>
          <a:ln w="19050">
            <a:solidFill>
              <a:srgbClr val="92D050"/>
            </a:solidFill>
          </a:ln>
        </p:spPr>
      </p:pic>
    </p:spTree>
    <p:extLst>
      <p:ext uri="{BB962C8B-B14F-4D97-AF65-F5344CB8AC3E}">
        <p14:creationId xmlns:p14="http://schemas.microsoft.com/office/powerpoint/2010/main" val="336706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125" y="2740123"/>
            <a:ext cx="3912061" cy="3912061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257" y="1355547"/>
            <a:ext cx="2649606" cy="3974409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09182" y="398930"/>
            <a:ext cx="9895489" cy="1400530"/>
          </a:xfrm>
        </p:spPr>
        <p:txBody>
          <a:bodyPr/>
          <a:lstStyle/>
          <a:p>
            <a:pPr algn="r"/>
            <a:r>
              <a:rPr lang="ru-RU" sz="380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1-ое в мире ГЧП по поливу</a:t>
            </a:r>
            <a:r>
              <a:rPr lang="en-US" sz="380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380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2004</a:t>
            </a:r>
            <a:r>
              <a:rPr lang="ru-RU" sz="380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г.</a:t>
            </a:r>
            <a:r>
              <a:rPr lang="en-US" sz="380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380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80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80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 Гурдон</a:t>
            </a:r>
            <a:r>
              <a:rPr lang="en-US" sz="380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380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Марокко</a:t>
            </a:r>
            <a:endParaRPr lang="en-US" sz="38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3026133" y="2836680"/>
            <a:ext cx="188537" cy="298900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6767856" y="2110830"/>
            <a:ext cx="5061288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300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км ирригационных сетей для подачи поверхностной воды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1900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фермерам по доступной цене;</a:t>
            </a: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Обеспечение работы </a:t>
            </a:r>
            <a:r>
              <a:rPr lang="ru-RU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цитрусо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-вой отрасли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защита местной экономики и 11000 рабочих мест;</a:t>
            </a: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Снижение риска истощения подземных источников воды.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9375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2886" y="1406966"/>
            <a:ext cx="5319051" cy="3546034"/>
          </a:xfrm>
          <a:prstGeom prst="rect">
            <a:avLst/>
          </a:prstGeom>
          <a:ln w="38100">
            <a:solidFill>
              <a:srgbClr val="92D050"/>
            </a:solidFill>
          </a:ln>
          <a:effectLst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9014" y="2869872"/>
            <a:ext cx="5167237" cy="3448761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899014" y="610867"/>
            <a:ext cx="495312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i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ГЧП в сфере полива:</a:t>
            </a:r>
            <a:r>
              <a:rPr lang="en-US" sz="2800" i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i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кому выгодно, кто несет риски, кто уполномочен принимать решения</a:t>
            </a:r>
            <a:r>
              <a:rPr lang="en-US" sz="2800" i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 i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6836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407" y="452718"/>
            <a:ext cx="9404723" cy="1400530"/>
          </a:xfrm>
        </p:spPr>
        <p:txBody>
          <a:bodyPr/>
          <a:lstStyle/>
          <a:p>
            <a:r>
              <a:rPr lang="ru-RU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Задачи данной сессии</a:t>
            </a:r>
            <a:endParaRPr lang="en-US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6111" y="1970312"/>
            <a:ext cx="8252229" cy="4195481"/>
          </a:xfrm>
        </p:spPr>
        <p:txBody>
          <a:bodyPr>
            <a:normAutofit fontScale="92500" lnSpcReduction="10000"/>
          </a:bodyPr>
          <a:lstStyle/>
          <a:p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Что такое государственно-частное       партнерство (ГЧП);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Почему государственные и частные    организации создают ГЧП;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Шаги по созданию ГЧП;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Преимущества и недостатки;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Особые соображения в отношении водных ГЧП;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Государственно-государственное партнерство – альтернатива ГЧП.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3069" y="1718908"/>
            <a:ext cx="3118324" cy="4676384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10113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7886" y="2549348"/>
            <a:ext cx="3380846" cy="2443565"/>
          </a:xfrm>
          <a:prstGeom prst="ellipse">
            <a:avLst/>
          </a:prstGeom>
          <a:effectLst>
            <a:softEdge rad="6350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017" y="344042"/>
            <a:ext cx="10408069" cy="1400530"/>
          </a:xfrm>
        </p:spPr>
        <p:txBody>
          <a:bodyPr/>
          <a:lstStyle/>
          <a:p>
            <a:r>
              <a:rPr lang="ru-RU" sz="340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Аргументы в пользу приватизации/сохранения государственного контроля в водной сфере</a:t>
            </a:r>
            <a:endParaRPr lang="en-US" sz="34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2028" y="1744572"/>
            <a:ext cx="10078257" cy="5004752"/>
          </a:xfrm>
        </p:spPr>
        <p:txBody>
          <a:bodyPr>
            <a:normAutofit fontScale="85000" lnSpcReduction="10000"/>
          </a:bodyPr>
          <a:lstStyle/>
          <a:p>
            <a:r>
              <a:rPr lang="ru-RU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Понимание важности предоставления водных услуг как общественного блага или открытие этой сферы для рынка;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Наиболее приемлемая модель водных ГЧП в развивающихся странах сочетает в себе государственные инвестиции и частных операторов;</a:t>
            </a:r>
            <a:endParaRPr lang="en-US" sz="2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ГЧП – сложная структура, требующая наличия политической воли, нормативно-правовых механизмов, комплексного финансового, технического и социального анализа,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регулярного мониторинга и управления жизненным циклом проекта;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ГЧП не решает всех проблем – реформирование неэффективных государственных водохозяйственных организаций заслуживает равного внимания.</a:t>
            </a:r>
            <a:endParaRPr lang="en-US" sz="2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ru-RU" sz="26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ru-RU" sz="2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Примерно </a:t>
            </a:r>
            <a:r>
              <a:rPr lang="en-US" sz="2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2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% </a:t>
            </a:r>
            <a:r>
              <a:rPr lang="ru-RU" sz="2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городского населения развивающихся стран обеспечивается водой частными операторами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2377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5115" y="258896"/>
            <a:ext cx="9404723" cy="1400530"/>
          </a:xfrm>
        </p:spPr>
        <p:txBody>
          <a:bodyPr/>
          <a:lstStyle/>
          <a:p>
            <a:r>
              <a:rPr lang="ru-RU" sz="360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Государственно-государственное партнерство</a:t>
            </a:r>
            <a:r>
              <a:rPr lang="en-US" sz="360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ru-RU" sz="360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ГГП</a:t>
            </a:r>
            <a:r>
              <a:rPr lang="en-US" sz="360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ru-RU" sz="360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как альтернатива ГЧП</a:t>
            </a:r>
            <a:endParaRPr lang="en-US" sz="36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15" y="1659426"/>
            <a:ext cx="5393580" cy="3238077"/>
          </a:xfrm>
          <a:prstGeom prst="rect">
            <a:avLst/>
          </a:prstGeom>
          <a:ln>
            <a:solidFill>
              <a:srgbClr val="92D050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6" t="5941"/>
          <a:stretch/>
        </p:blipFill>
        <p:spPr>
          <a:xfrm>
            <a:off x="7365229" y="2484895"/>
            <a:ext cx="3710910" cy="2425127"/>
          </a:xfrm>
          <a:prstGeom prst="rect">
            <a:avLst/>
          </a:prstGeom>
          <a:ln>
            <a:solidFill>
              <a:srgbClr val="92D050"/>
            </a:solidFill>
          </a:ln>
        </p:spPr>
      </p:pic>
      <p:sp>
        <p:nvSpPr>
          <p:cNvPr id="15" name="TextBox 14"/>
          <p:cNvSpPr txBox="1"/>
          <p:nvPr/>
        </p:nvSpPr>
        <p:spPr>
          <a:xfrm>
            <a:off x="923104" y="5044028"/>
            <a:ext cx="58325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i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Сотрудничество между 2-мя и более государственными организациями с целью предоставления или повышения качества услуг</a:t>
            </a:r>
            <a:endParaRPr lang="en-US" sz="2400" i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365230" y="5096673"/>
            <a:ext cx="37109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i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Эффективность </a:t>
            </a:r>
          </a:p>
          <a:p>
            <a:pPr algn="ctr"/>
            <a:r>
              <a:rPr lang="ru-RU" sz="2400" i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равенство – </a:t>
            </a:r>
          </a:p>
          <a:p>
            <a:pPr algn="ctr"/>
            <a:r>
              <a:rPr lang="ru-RU" sz="2400" i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прибыль</a:t>
            </a:r>
            <a:endParaRPr lang="en-US" sz="2400" i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870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993" y="225878"/>
            <a:ext cx="9404723" cy="912353"/>
          </a:xfrm>
        </p:spPr>
        <p:txBody>
          <a:bodyPr/>
          <a:lstStyle/>
          <a:p>
            <a:pPr algn="ctr"/>
            <a:r>
              <a:rPr lang="ru-RU" sz="360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Библиография</a:t>
            </a:r>
            <a:endParaRPr lang="en-US" sz="36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4959" y="1452103"/>
            <a:ext cx="11337342" cy="55245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Барлоу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.,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Кларк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T. (2002).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Голубое золото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битва против корпоративного воровства мировой воды;</a:t>
            </a:r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Фуд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энд </a:t>
            </a:r>
            <a:r>
              <a:rPr lang="ru-RU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Вотер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Вотч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Корнельский университет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(2012).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Государственно-частное партнерство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альтернативная модель реализации возможностей муниципальных водохозяйственных организаций;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Фостер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(2009).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Партнерства Виктории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политические и институциональные подходы к партнерствам в Австралии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Правительство провинции Виктории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Министерство финансов и казначейство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www.adbi.org/files/2009.05.19.cpp.day1.sess1.foster.ppp.infrastructure.australia.pdf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Международный банк реконструкции и развития/Всемирный банк, Консультативная группа по государственно-частной инфраструктуре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(2011).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Как взаимодействовать с частным сектором в рамках ГЧП на развивающихся рынках;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Международная финансовая корпорация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Группа Всемирного банка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(08/2013).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Успешные примеры ГЧП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Марокко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поливная система </a:t>
            </a:r>
            <a:r>
              <a:rPr lang="ru-RU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Гурдона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Марин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(2009).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Государственно-частное партнерство в сфере водных муниципальных услуг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анализ опыта развивающихся стран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Всемирный банк/Консультативная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группа по государственно-частной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инфраструктуре; </a:t>
            </a:r>
          </a:p>
          <a:p>
            <a:pPr marL="0" indent="0">
              <a:buNone/>
            </a:pPr>
            <a:r>
              <a:rPr lang="ru-RU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Оксфам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Интернэшнл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сентябрь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2014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г.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Моральная угроза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Мега-ГЧП в сельском хозяйстве Африки;</a:t>
            </a:r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7204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130245"/>
            <a:ext cx="6953534" cy="942945"/>
          </a:xfrm>
        </p:spPr>
        <p:txBody>
          <a:bodyPr/>
          <a:lstStyle/>
          <a:p>
            <a:pPr algn="ctr"/>
            <a:r>
              <a:rPr lang="ru-RU" sz="360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Библиография (продолжение)</a:t>
            </a:r>
            <a:endParaRPr lang="en-US" sz="36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6989" y="1355531"/>
            <a:ext cx="11550316" cy="584734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ЕЭК ООН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(2012).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Учебный модуль «В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ведение в ГЧП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могут ли ГЧП помочь усовершенствовать инфраструктуру и систему коммунального обслуживания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Программа ЕЭК ООН по расширению потенциала по государственно-частному партнерству;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Оценочный отчет ЕЭК ООН о готовности государства к внедрению ГЧП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Казахстан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(11/2013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Оценочный отчет ЕЭК ООН о готовности государства к внедрению ГЧП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Кыргызстан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(5/2013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Оценочный отчет ЕЭК ООН о готовности государства к внедрению ГЧП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Таджикистан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(11/2013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Министерство транспорта США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Федеральное дорожное управление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декабрь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2012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г.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Вводное руководство «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ЗНАЧЕНИЕ ГЧП»;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Веб-сайт «Водная справедливость»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www.waterjustice.org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Ресурсный центр по альтернативам приватизации;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Всемирный банк/Консультативная группа по государственно-частной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инфраструктуре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(2006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Подходы к частному участию в сфере водных услуг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инструментарий;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Всемирный банк/Консультативная группа по государственно-частной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инфраструктуре, веб-сайт ресурсного центра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«ГЧП в сфере полива»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ppp.worldbank.org/public-private-partnership/</a:t>
            </a:r>
            <a:r>
              <a:rPr lang="en-US" sz="1800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ppp</a:t>
            </a:r>
            <a:r>
              <a:rPr lang="en-US" sz="18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-sector/water-sanitation/</a:t>
            </a:r>
            <a:r>
              <a:rPr lang="en-US" sz="1800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ppps</a:t>
            </a:r>
            <a:r>
              <a:rPr lang="en-US" sz="18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-irrigation</a:t>
            </a:r>
            <a:r>
              <a:rPr lang="ru-RU" sz="18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8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669577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261573" y="5665281"/>
            <a:ext cx="101402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Нехватка доступных государственных средств для инвестирования    в необходимые инфраструктурные проекты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00662" y="564800"/>
            <a:ext cx="476316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чем проблема</a:t>
            </a:r>
            <a:r>
              <a:rPr lang="en-US" sz="440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4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867" y="1710709"/>
            <a:ext cx="2644617" cy="173375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9470" y="3665936"/>
            <a:ext cx="2591309" cy="172794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010" y="1728392"/>
            <a:ext cx="2591310" cy="17275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148" y="3594393"/>
            <a:ext cx="2591309" cy="1820210"/>
          </a:xfrm>
          <a:prstGeom prst="rect">
            <a:avLst/>
          </a:prstGeom>
        </p:spPr>
      </p:pic>
      <p:pic>
        <p:nvPicPr>
          <p:cNvPr id="16" name="Content Placeholder 3"/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9447" y="985030"/>
            <a:ext cx="3282146" cy="4828464"/>
          </a:xfr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2043395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7416" y="3335403"/>
            <a:ext cx="5282650" cy="3522597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80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Государственно-частное партнерство предлагает одно из возможных решений</a:t>
            </a:r>
            <a:endParaRPr lang="en-US" sz="38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6111" y="1967564"/>
            <a:ext cx="8744632" cy="41954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«Инновационные, долгосрочные, контрактные отношения с целью развития инфраструктуры и систем коммунального обслуживания посредством привлечения частных средств, разработок и инноваций в традиционные сферы  государственной ответственности».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Европейская экономическая комиссия                                               Организации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бъединенных Наций (ЕЭК ООН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2933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56" y="285488"/>
            <a:ext cx="3350948" cy="335094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050" name="Picture 2" descr="Description Tajikistan map moder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852" y="2776139"/>
            <a:ext cx="3701250" cy="330645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-288397" y="4269614"/>
            <a:ext cx="4417296" cy="220671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3200" dirty="0" smtClea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Памирский энергетический проект,</a:t>
            </a:r>
            <a:r>
              <a:rPr lang="en-US" sz="3200" dirty="0" smtClea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200" dirty="0" smtClean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400" dirty="0" smtClea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Горно-Бадахшанская автономная область</a:t>
            </a:r>
            <a:endParaRPr lang="en-US" sz="2400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96971" y="4696694"/>
            <a:ext cx="1427228" cy="1123951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" name="TextBox 1"/>
          <p:cNvSpPr txBox="1"/>
          <p:nvPr/>
        </p:nvSpPr>
        <p:spPr>
          <a:xfrm>
            <a:off x="7948246" y="5477632"/>
            <a:ext cx="40084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Платная трасса «Душанбе-</a:t>
            </a:r>
            <a:r>
              <a:rPr lang="ru-RU" sz="3200" dirty="0" err="1" smtClea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Чанак</a:t>
            </a:r>
            <a:r>
              <a:rPr lang="ru-RU" sz="3200" dirty="0" smtClea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en-US" sz="3200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3570" y="3235651"/>
            <a:ext cx="3198952" cy="2023018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7" name="TextBox 6"/>
          <p:cNvSpPr txBox="1"/>
          <p:nvPr/>
        </p:nvSpPr>
        <p:spPr>
          <a:xfrm>
            <a:off x="3723355" y="243806"/>
            <a:ext cx="688175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Квази-ГЧП в Таджикистане</a:t>
            </a:r>
            <a:endParaRPr lang="en-US" sz="40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 descr="DSC_0293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2350" y="999512"/>
            <a:ext cx="4456184" cy="2962888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858060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261646"/>
            <a:ext cx="9404723" cy="1400530"/>
          </a:xfrm>
        </p:spPr>
        <p:txBody>
          <a:bodyPr/>
          <a:lstStyle/>
          <a:p>
            <a:r>
              <a:rPr lang="en-US" sz="380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2015 </a:t>
            </a:r>
            <a:r>
              <a:rPr lang="ru-RU" sz="380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 – ГЧП «Большая </a:t>
            </a:r>
            <a:r>
              <a:rPr lang="ru-RU" sz="38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ru-RU" sz="380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лматинская кольцевая автодорога»</a:t>
            </a:r>
            <a:r>
              <a:rPr lang="en-US" sz="380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ru-RU" sz="380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БАКАД</a:t>
            </a:r>
            <a:r>
              <a:rPr lang="en-US" sz="380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380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80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38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089" y="1862882"/>
            <a:ext cx="4027487" cy="4601881"/>
          </a:xfrm>
        </p:spPr>
        <p:txBody>
          <a:bodyPr>
            <a:normAutofit fontScale="92500"/>
          </a:bodyPr>
          <a:lstStyle/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Первый прозрачный, конкурентный (между-народный тендерный закуп) проект в Центральной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зии;</a:t>
            </a: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Помощь со стороны Европейского банка реконструкции и развития и Международной финансовой корпорации Всемирного банка.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0432" y="3796113"/>
            <a:ext cx="3987483" cy="2921659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2800" y="1445488"/>
            <a:ext cx="6096000" cy="4053192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30239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6964" y="341875"/>
            <a:ext cx="6393722" cy="1370032"/>
          </a:xfrm>
        </p:spPr>
        <p:txBody>
          <a:bodyPr/>
          <a:lstStyle/>
          <a:p>
            <a:r>
              <a:rPr lang="ru-RU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Кыргызстан</a:t>
            </a:r>
            <a:endParaRPr lang="en-US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15" y="5230418"/>
            <a:ext cx="11959390" cy="133882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538854" y="1678371"/>
            <a:ext cx="458036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Основа для работы ГЧП           в процессе разработки. Потенциальные проекты              в сфере энергетики и управления твердыми отходами.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3016">
            <a:off x="251137" y="825654"/>
            <a:ext cx="5304670" cy="3568732"/>
          </a:xfrm>
          <a:effectLst>
            <a:softEdge rad="6350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5162" y="2509074"/>
            <a:ext cx="4402780" cy="3229464"/>
          </a:xfrm>
          <a:prstGeom prst="ellipse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2607317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80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Государство выполняет общественные функции</a:t>
            </a:r>
            <a:r>
              <a:rPr lang="en-US" sz="380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ru-RU" sz="380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прямая ответственность</a:t>
            </a:r>
            <a:r>
              <a:rPr lang="en-US" sz="380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38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2661313" y="2152650"/>
            <a:ext cx="2688609" cy="1162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Государство 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402005" y="4400550"/>
            <a:ext cx="3043451" cy="1162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Инфраструктура    и услуги</a:t>
            </a: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Down Arrow 7"/>
          <p:cNvSpPr/>
          <p:nvPr/>
        </p:nvSpPr>
        <p:spPr>
          <a:xfrm>
            <a:off x="3594173" y="3438525"/>
            <a:ext cx="704850" cy="838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817112" y="2303919"/>
            <a:ext cx="2643737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Государство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endParaRPr lang="ru-RU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финансирует,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строит,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эксплуатирует,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обслуживает,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владеет.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3852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10827</TotalTime>
  <Words>1241</Words>
  <Application>Microsoft Office PowerPoint</Application>
  <PresentationFormat>Широкоэкранный</PresentationFormat>
  <Paragraphs>252</Paragraphs>
  <Slides>33</Slides>
  <Notes>33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9" baseType="lpstr">
      <vt:lpstr>Arial</vt:lpstr>
      <vt:lpstr>Calibri</vt:lpstr>
      <vt:lpstr>Century Gothic</vt:lpstr>
      <vt:lpstr>Wingdings</vt:lpstr>
      <vt:lpstr>Wingdings 3</vt:lpstr>
      <vt:lpstr>Ion</vt:lpstr>
      <vt:lpstr>Государственно-частное партнерство в сфере водной  инфраструктуры и услуг</vt:lpstr>
      <vt:lpstr>Здравствуйте!   </vt:lpstr>
      <vt:lpstr>Задачи данной сессии</vt:lpstr>
      <vt:lpstr>Презентация PowerPoint</vt:lpstr>
      <vt:lpstr>Государственно-частное партнерство предлагает одно из возможных решений</vt:lpstr>
      <vt:lpstr>Презентация PowerPoint</vt:lpstr>
      <vt:lpstr>2015 г. – ГЧП «Большая Алматинская кольцевая автодорога» (БАКАД) </vt:lpstr>
      <vt:lpstr>Кыргызстан</vt:lpstr>
      <vt:lpstr>Государство выполняет общественные функции (прямая ответственность)</vt:lpstr>
      <vt:lpstr>Приватизация или использование активов</vt:lpstr>
      <vt:lpstr>Приватизация или использование активов</vt:lpstr>
      <vt:lpstr>Традиционный закуп инфраструктурных работ и услуг</vt:lpstr>
      <vt:lpstr>Государственно-частное партнерство</vt:lpstr>
      <vt:lpstr>Типы ГЧП</vt:lpstr>
      <vt:lpstr>Для чего создавать ГЧП?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Финансирование ГЧП</vt:lpstr>
      <vt:lpstr>Оценка экономической  целесообразности</vt:lpstr>
      <vt:lpstr>Процедура закупа</vt:lpstr>
      <vt:lpstr>Управление контрактом</vt:lpstr>
      <vt:lpstr>Потенциальные проблемы с ГЧП                  в водной сфере</vt:lpstr>
      <vt:lpstr>1-ое в мире ГЧП по поливу (2004 г.)  г. Гурдон, Марокко</vt:lpstr>
      <vt:lpstr>Презентация PowerPoint</vt:lpstr>
      <vt:lpstr>Аргументы в пользу приватизации/сохранения государственного контроля в водной сфере</vt:lpstr>
      <vt:lpstr>Государственно-государственное партнерство (ГГП) как альтернатива ГЧП</vt:lpstr>
      <vt:lpstr>Библиография</vt:lpstr>
      <vt:lpstr>Библиография (продолжение)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Public-Private Partnerships</dc:title>
  <dc:creator>Sandra</dc:creator>
  <cp:lastModifiedBy>Пользователь Windows</cp:lastModifiedBy>
  <cp:revision>1265</cp:revision>
  <cp:lastPrinted>2015-04-15T02:26:55Z</cp:lastPrinted>
  <dcterms:created xsi:type="dcterms:W3CDTF">2015-03-06T18:41:47Z</dcterms:created>
  <dcterms:modified xsi:type="dcterms:W3CDTF">2015-05-09T16:13:45Z</dcterms:modified>
</cp:coreProperties>
</file>